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m4a" ContentType="audio/mp4"/>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24"/>
  </p:notesMasterIdLst>
  <p:handoutMasterIdLst>
    <p:handoutMasterId r:id="rId25"/>
  </p:handoutMasterIdLst>
  <p:sldIdLst>
    <p:sldId id="296" r:id="rId3"/>
    <p:sldId id="292" r:id="rId4"/>
    <p:sldId id="258" r:id="rId5"/>
    <p:sldId id="257" r:id="rId6"/>
    <p:sldId id="270" r:id="rId7"/>
    <p:sldId id="291" r:id="rId8"/>
    <p:sldId id="272" r:id="rId9"/>
    <p:sldId id="275" r:id="rId10"/>
    <p:sldId id="274" r:id="rId11"/>
    <p:sldId id="294" r:id="rId12"/>
    <p:sldId id="298" r:id="rId13"/>
    <p:sldId id="280" r:id="rId14"/>
    <p:sldId id="297" r:id="rId15"/>
    <p:sldId id="281" r:id="rId16"/>
    <p:sldId id="279" r:id="rId17"/>
    <p:sldId id="295" r:id="rId18"/>
    <p:sldId id="290" r:id="rId19"/>
    <p:sldId id="300" r:id="rId20"/>
    <p:sldId id="299" r:id="rId21"/>
    <p:sldId id="289"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pPr/>
              <a:t>04-04-2024</a:t>
            </a:fld>
            <a:endParaRPr lang="en-IN"/>
          </a:p>
        </p:txBody>
      </p:sp>
      <p:sp>
        <p:nvSpPr>
          <p:cNvPr id="4" name="Footer Placeholder 3">
            <a:extLst>
              <a:ext uri="{FF2B5EF4-FFF2-40B4-BE49-F238E27FC236}">
                <a16:creationId xmlns=""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pPr/>
              <a:t>‹#›</a:t>
            </a:fld>
            <a:endParaRPr lang="en-IN"/>
          </a:p>
        </p:txBody>
      </p:sp>
    </p:spTree>
    <p:extLst>
      <p:ext uri="{BB962C8B-B14F-4D97-AF65-F5344CB8AC3E}">
        <p14:creationId xmlns=""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pPr/>
              <a:t>04-04-2024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pPr/>
              <a:t>‹#›</a:t>
            </a:fld>
            <a:endParaRPr lang="en-IN"/>
          </a:p>
        </p:txBody>
      </p:sp>
    </p:spTree>
    <p:extLst>
      <p:ext uri="{BB962C8B-B14F-4D97-AF65-F5344CB8AC3E}">
        <p14:creationId xmlns=""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EE8DEB-BB7B-43CA-8EAE-64EF3A2B3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66815AE-D4AA-41E7-830B-A283B99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40259171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30682850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E8ADB97-DA79-4F17-AABF-ACD91C023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8D172BC-893D-4719-9A0F-6304DC66F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0363282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1167128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5753267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19238604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074369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41119264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4438483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25969269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032794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56948529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12069417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6401160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24540059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 xmlns:p14="http://schemas.microsoft.com/office/powerpoint/2010/main" val="23696944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5214825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40913869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4182802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1626035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pPr/>
              <a:t>04-04-2024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pPr/>
              <a:t>‹#›</a:t>
            </a:fld>
            <a:endParaRPr lang="en-IN"/>
          </a:p>
        </p:txBody>
      </p:sp>
    </p:spTree>
    <p:extLst>
      <p:ext uri="{BB962C8B-B14F-4D97-AF65-F5344CB8AC3E}">
        <p14:creationId xmlns="" xmlns:p14="http://schemas.microsoft.com/office/powerpoint/2010/main" val="3554966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C785E8-C0D1-4937-A416-DCED72D45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B23BE6D-BAAB-422A-961A-91D88DF1F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0032454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1E0EEF7-8F1B-4F5E-B662-BE9B21DFF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35C1336-8641-4182-AB56-785E32320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6" name="Footer Placeholder 5">
            <a:extLst>
              <a:ext uri="{FF2B5EF4-FFF2-40B4-BE49-F238E27FC236}">
                <a16:creationId xmlns=""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554505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78AA4D-DB44-460C-A2F1-C769568C5D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6D69F1E-E7B0-4AB5-A343-23BFFA6A7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86DE05B-E577-4E23-99F0-D3BEBDE13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32D24F65-33B6-4702-9CA4-E5D4EEB7D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CA35D0C-CBE8-4A58-932A-68177147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8" name="Footer Placeholder 7">
            <a:extLst>
              <a:ext uri="{FF2B5EF4-FFF2-40B4-BE49-F238E27FC236}">
                <a16:creationId xmlns=""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72289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4" name="Footer Placeholder 3">
            <a:extLst>
              <a:ext uri="{FF2B5EF4-FFF2-40B4-BE49-F238E27FC236}">
                <a16:creationId xmlns=""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40892054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3" name="Footer Placeholder 2">
            <a:extLst>
              <a:ext uri="{FF2B5EF4-FFF2-40B4-BE49-F238E27FC236}">
                <a16:creationId xmlns=""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19653537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F555F5-4A4D-4964-88A6-A6EFCB356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E38C89C-3B6D-45CE-81B9-865106196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76F64215-08D5-475C-BE8C-7E8147B20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6" name="Footer Placeholder 5">
            <a:extLst>
              <a:ext uri="{FF2B5EF4-FFF2-40B4-BE49-F238E27FC236}">
                <a16:creationId xmlns=""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3167547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E3F3E-4C73-45E6-8417-D8C847443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0A946B1-DC56-4C79-9209-184C8EE50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17D6AAFA-24B1-43EE-9E00-403E2370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pPr/>
              <a:t>04-04-2024</a:t>
            </a:fld>
            <a:endParaRPr lang="en-IN"/>
          </a:p>
        </p:txBody>
      </p:sp>
      <p:sp>
        <p:nvSpPr>
          <p:cNvPr id="6" name="Footer Placeholder 5">
            <a:extLst>
              <a:ext uri="{FF2B5EF4-FFF2-40B4-BE49-F238E27FC236}">
                <a16:creationId xmlns=""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9032756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CF0DCA7-7727-4E55-A340-8FED36D93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575911D-8908-4B79-B180-3431CF67F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831A3C4-D464-4EB8-8B04-7EAA57D1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pPr/>
              <a:t>04-04-2024</a:t>
            </a:fld>
            <a:endParaRPr lang="en-IN"/>
          </a:p>
        </p:txBody>
      </p:sp>
      <p:sp>
        <p:nvSpPr>
          <p:cNvPr id="5" name="Footer Placeholder 4">
            <a:extLst>
              <a:ext uri="{FF2B5EF4-FFF2-40B4-BE49-F238E27FC236}">
                <a16:creationId xmlns="" xmlns:a16="http://schemas.microsoft.com/office/drawing/2014/main" id="{960E2405-226A-4397-8602-C7B374164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6A6B5793-9468-419A-967D-115E4A018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422462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2538EF-F854-452C-8B9B-DD4608B4A15E}" type="datetimeFigureOut">
              <a:rPr lang="en-IN" smtClean="0"/>
              <a:pPr/>
              <a:t>04-04-2024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1A75F9-BDF0-4C45-91FC-C280C3903AA6}" type="slidenum">
              <a:rPr lang="en-IN" smtClean="0"/>
              <a:pPr/>
              <a:t>‹#›</a:t>
            </a:fld>
            <a:endParaRPr lang="en-IN"/>
          </a:p>
        </p:txBody>
      </p:sp>
    </p:spTree>
    <p:extLst>
      <p:ext uri="{BB962C8B-B14F-4D97-AF65-F5344CB8AC3E}">
        <p14:creationId xmlns="" xmlns:p14="http://schemas.microsoft.com/office/powerpoint/2010/main" val="20186170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fade/>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31.sv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media" Target="../media/media1.m4a"/><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cedirect.com/science/article/pii/S1877050923001916" TargetMode="External"/><Relationship Id="rId7" Type="http://schemas.openxmlformats.org/officeDocument/2006/relationships/hyperlink" Target="https://github.com/yuezunli/celeb-deepfakeforensics" TargetMode="External"/><Relationship Id="rId2" Type="http://schemas.openxmlformats.org/officeDocument/2006/relationships/hyperlink" Target="https://link.springer.com/chapter/10.1007/978-3-030-87664-7_13" TargetMode="External"/><Relationship Id="rId1" Type="http://schemas.openxmlformats.org/officeDocument/2006/relationships/slideLayout" Target="../slideLayouts/slideLayout7.xml"/><Relationship Id="rId6" Type="http://schemas.openxmlformats.org/officeDocument/2006/relationships/hyperlink" Target="https://www.kaggle.com/c/deepfake-detection-challenge/data" TargetMode="External"/><Relationship Id="rId5" Type="http://schemas.openxmlformats.org/officeDocument/2006/relationships/hyperlink" Target="https://github.com/ondyari/FaceForensics" TargetMode="External"/><Relationship Id="rId4" Type="http://schemas.openxmlformats.org/officeDocument/2006/relationships/hyperlink" Target="https://openaccess.thecvf.com/content_CVPR_2020/papers/Li_Face_X-Ray_for_More_General_Face_Forgery_Detection_CVPR_2020_pape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 (3).jfif"/>
          <p:cNvPicPr>
            <a:picLocks noChangeAspect="1"/>
          </p:cNvPicPr>
          <p:nvPr/>
        </p:nvPicPr>
        <p:blipFill>
          <a:blip r:embed="rId2" cstate="print"/>
          <a:stretch>
            <a:fillRect/>
          </a:stretch>
        </p:blipFill>
        <p:spPr>
          <a:xfrm>
            <a:off x="772160" y="260351"/>
            <a:ext cx="1198880" cy="969009"/>
          </a:xfrm>
          <a:prstGeom prst="rect">
            <a:avLst/>
          </a:prstGeom>
        </p:spPr>
      </p:pic>
      <p:sp>
        <p:nvSpPr>
          <p:cNvPr id="3" name="TextBox 2"/>
          <p:cNvSpPr txBox="1"/>
          <p:nvPr/>
        </p:nvSpPr>
        <p:spPr>
          <a:xfrm>
            <a:off x="2021840" y="294640"/>
            <a:ext cx="9997440" cy="1015663"/>
          </a:xfrm>
          <a:prstGeom prst="rect">
            <a:avLst/>
          </a:prstGeom>
          <a:noFill/>
        </p:spPr>
        <p:txBody>
          <a:bodyPr wrap="square" rtlCol="0">
            <a:spAutoFit/>
          </a:bodyPr>
          <a:lstStyle/>
          <a:p>
            <a:r>
              <a:rPr lang="en-US" sz="2000" b="1" dirty="0">
                <a:latin typeface="Times New Roman" pitchFamily="18" charset="0"/>
                <a:cs typeface="Times New Roman" pitchFamily="18" charset="0"/>
              </a:rPr>
              <a:t>GAYATRI VIDYA PARISHAD COLLEGE OF ENGINEERING – (AUTONOMOUS) </a:t>
            </a:r>
          </a:p>
          <a:p>
            <a:r>
              <a:rPr lang="en-US" dirty="0">
                <a:latin typeface="Times New Roman" pitchFamily="18" charset="0"/>
                <a:cs typeface="Times New Roman" pitchFamily="18" charset="0"/>
              </a:rPr>
              <a:t>                                   </a:t>
            </a:r>
            <a:r>
              <a:rPr lang="en-US" sz="1600" dirty="0">
                <a:latin typeface="Times New Roman" pitchFamily="18" charset="0"/>
                <a:cs typeface="Times New Roman" pitchFamily="18" charset="0"/>
              </a:rPr>
              <a:t>(Affiliated to JNTU-K, Kakinada),</a:t>
            </a:r>
            <a:r>
              <a:rPr lang="en-US" b="1" dirty="0">
                <a:latin typeface="Times New Roman" pitchFamily="18" charset="0"/>
                <a:cs typeface="Times New Roman" pitchFamily="18" charset="0"/>
              </a:rPr>
              <a:t>VISAKHAPATNAM</a:t>
            </a:r>
          </a:p>
          <a:p>
            <a:r>
              <a:rPr lang="en-US" dirty="0">
                <a:latin typeface="Times New Roman" pitchFamily="18" charset="0"/>
                <a:cs typeface="Times New Roman" pitchFamily="18" charset="0"/>
              </a:rPr>
              <a:t>              </a:t>
            </a:r>
            <a:r>
              <a:rPr lang="en-US" sz="2000" b="1" dirty="0">
                <a:latin typeface="Times New Roman" pitchFamily="18" charset="0"/>
                <a:cs typeface="Times New Roman" pitchFamily="18" charset="0"/>
              </a:rPr>
              <a:t>DEPARTMENT OF COMPUTER SCIENCE AND ENGINEERING</a:t>
            </a:r>
            <a:endParaRPr lang="en-US" b="1" dirty="0">
              <a:latin typeface="Times New Roman" pitchFamily="18" charset="0"/>
              <a:cs typeface="Times New Roman" pitchFamily="18" charset="0"/>
            </a:endParaRPr>
          </a:p>
        </p:txBody>
      </p:sp>
      <p:sp>
        <p:nvSpPr>
          <p:cNvPr id="4" name="TextBox 3"/>
          <p:cNvSpPr txBox="1"/>
          <p:nvPr/>
        </p:nvSpPr>
        <p:spPr>
          <a:xfrm>
            <a:off x="2001520" y="1757680"/>
            <a:ext cx="8422640" cy="1846659"/>
          </a:xfrm>
          <a:prstGeom prst="rect">
            <a:avLst/>
          </a:prstGeom>
          <a:noFill/>
        </p:spPr>
        <p:txBody>
          <a:bodyPr wrap="square" rtlCol="0">
            <a:spAutoFit/>
          </a:bodyPr>
          <a:lstStyle/>
          <a:p>
            <a:pPr algn="ctr"/>
            <a:r>
              <a:rPr lang="en-US" sz="2800" b="1" dirty="0">
                <a:latin typeface="Lucida Bright" pitchFamily="18" charset="0"/>
                <a:cs typeface="Times New Roman" pitchFamily="18" charset="0"/>
              </a:rPr>
              <a:t>DEEPFAKE </a:t>
            </a:r>
            <a:r>
              <a:rPr lang="en-US" sz="2800" b="1" dirty="0" smtClean="0">
                <a:latin typeface="Lucida Bright" pitchFamily="18" charset="0"/>
                <a:cs typeface="Times New Roman" pitchFamily="18" charset="0"/>
              </a:rPr>
              <a:t> VIDEO </a:t>
            </a:r>
            <a:r>
              <a:rPr lang="en-US" sz="2800" b="1" dirty="0">
                <a:latin typeface="Lucida Bright" pitchFamily="18" charset="0"/>
                <a:cs typeface="Times New Roman" pitchFamily="18" charset="0"/>
              </a:rPr>
              <a:t>DETECTION </a:t>
            </a:r>
          </a:p>
          <a:p>
            <a:pPr algn="ctr"/>
            <a:r>
              <a:rPr lang="en-US" sz="2800" b="1" dirty="0">
                <a:latin typeface="Lucida Bright" pitchFamily="18" charset="0"/>
                <a:cs typeface="Times New Roman" pitchFamily="18" charset="0"/>
              </a:rPr>
              <a:t>USING </a:t>
            </a:r>
          </a:p>
          <a:p>
            <a:pPr algn="ctr"/>
            <a:r>
              <a:rPr lang="en-US" sz="2800" b="1" dirty="0" smtClean="0">
                <a:latin typeface="Lucida Bright" pitchFamily="18" charset="0"/>
                <a:cs typeface="Times New Roman" pitchFamily="18" charset="0"/>
              </a:rPr>
              <a:t>NEURAL NETWORKS</a:t>
            </a:r>
            <a:endParaRPr lang="en-US" sz="2800" b="1" dirty="0">
              <a:latin typeface="Lucida Bright" pitchFamily="18" charset="0"/>
              <a:cs typeface="Times New Roman" pitchFamily="18" charset="0"/>
            </a:endParaRPr>
          </a:p>
          <a:p>
            <a:pPr algn="ctr"/>
            <a:endParaRPr lang="en-US" sz="1000" b="1" dirty="0">
              <a:latin typeface="Lucida Bright" pitchFamily="18" charset="0"/>
              <a:cs typeface="Times New Roman" pitchFamily="18" charset="0"/>
            </a:endParaRPr>
          </a:p>
          <a:p>
            <a:pPr algn="ctr"/>
            <a:r>
              <a:rPr lang="en-US" sz="2000" b="1" dirty="0">
                <a:latin typeface="Lucida Bright" pitchFamily="18" charset="0"/>
                <a:cs typeface="Times New Roman" pitchFamily="18" charset="0"/>
              </a:rPr>
              <a:t>Batch No:04</a:t>
            </a:r>
          </a:p>
        </p:txBody>
      </p:sp>
      <p:sp>
        <p:nvSpPr>
          <p:cNvPr id="6" name="TextBox 5"/>
          <p:cNvSpPr txBox="1"/>
          <p:nvPr/>
        </p:nvSpPr>
        <p:spPr>
          <a:xfrm>
            <a:off x="609600" y="4582160"/>
            <a:ext cx="4592320" cy="1446550"/>
          </a:xfrm>
          <a:prstGeom prst="rect">
            <a:avLst/>
          </a:prstGeom>
          <a:noFill/>
        </p:spPr>
        <p:txBody>
          <a:bodyPr wrap="square" rtlCol="0">
            <a:spAutoFit/>
          </a:bodyPr>
          <a:lstStyle/>
          <a:p>
            <a:pPr algn="ctr"/>
            <a:r>
              <a:rPr lang="en-US" sz="1600" b="1" dirty="0">
                <a:latin typeface="Times New Roman" pitchFamily="18" charset="0"/>
                <a:cs typeface="Times New Roman" pitchFamily="18" charset="0"/>
              </a:rPr>
              <a:t>By</a:t>
            </a:r>
          </a:p>
          <a:p>
            <a:pPr algn="ctr"/>
            <a:endParaRPr lang="en-US" sz="800" b="1" dirty="0">
              <a:latin typeface="Times New Roman" pitchFamily="18" charset="0"/>
              <a:cs typeface="Times New Roman" pitchFamily="18" charset="0"/>
            </a:endParaRPr>
          </a:p>
          <a:p>
            <a:r>
              <a:rPr lang="en-US" sz="1600" b="1" dirty="0">
                <a:latin typeface="Times New Roman" pitchFamily="18" charset="0"/>
                <a:cs typeface="Times New Roman" pitchFamily="18" charset="0"/>
              </a:rPr>
              <a:t>P RAVI KUMAR REDDY  	       (20131A05J5)</a:t>
            </a:r>
          </a:p>
          <a:p>
            <a:r>
              <a:rPr lang="en-US" sz="1600" b="1" dirty="0">
                <a:latin typeface="Times New Roman" pitchFamily="18" charset="0"/>
                <a:cs typeface="Times New Roman" pitchFamily="18" charset="0"/>
              </a:rPr>
              <a:t>M V G AASRITHA                            (20131A05F3)</a:t>
            </a:r>
          </a:p>
          <a:p>
            <a:r>
              <a:rPr lang="en-US" sz="1600" b="1" dirty="0">
                <a:latin typeface="Times New Roman" pitchFamily="18" charset="0"/>
                <a:cs typeface="Times New Roman" pitchFamily="18" charset="0"/>
              </a:rPr>
              <a:t>N </a:t>
            </a:r>
            <a:r>
              <a:rPr lang="en-US" sz="1600" b="1" dirty="0" err="1">
                <a:latin typeface="Times New Roman" pitchFamily="18" charset="0"/>
                <a:cs typeface="Times New Roman" pitchFamily="18" charset="0"/>
              </a:rPr>
              <a:t>N</a:t>
            </a:r>
            <a:r>
              <a:rPr lang="en-US" sz="1600" b="1" dirty="0">
                <a:latin typeface="Times New Roman" pitchFamily="18" charset="0"/>
                <a:cs typeface="Times New Roman" pitchFamily="18" charset="0"/>
              </a:rPr>
              <a:t> V S </a:t>
            </a:r>
            <a:r>
              <a:rPr lang="en-US" sz="1600" b="1" dirty="0" err="1">
                <a:latin typeface="Times New Roman" pitchFamily="18" charset="0"/>
                <a:cs typeface="Times New Roman" pitchFamily="18" charset="0"/>
              </a:rPr>
              <a:t>S</a:t>
            </a:r>
            <a:r>
              <a:rPr lang="en-US" sz="1600" b="1" dirty="0">
                <a:latin typeface="Times New Roman" pitchFamily="18" charset="0"/>
                <a:cs typeface="Times New Roman" pitchFamily="18" charset="0"/>
              </a:rPr>
              <a:t> L SIRI VAISHNAVI         (20131A05G0)</a:t>
            </a:r>
          </a:p>
          <a:p>
            <a:r>
              <a:rPr lang="en-US" sz="1600" b="1" dirty="0">
                <a:latin typeface="Times New Roman" pitchFamily="18" charset="0"/>
                <a:cs typeface="Times New Roman" pitchFamily="18" charset="0"/>
              </a:rPr>
              <a:t>M VAMSI KRISHNA                        (20131A05F0)</a:t>
            </a:r>
          </a:p>
        </p:txBody>
      </p:sp>
      <p:sp>
        <p:nvSpPr>
          <p:cNvPr id="7" name="TextBox 6"/>
          <p:cNvSpPr txBox="1"/>
          <p:nvPr/>
        </p:nvSpPr>
        <p:spPr>
          <a:xfrm>
            <a:off x="7335520" y="4907280"/>
            <a:ext cx="4409440" cy="1200329"/>
          </a:xfrm>
          <a:prstGeom prst="rect">
            <a:avLst/>
          </a:prstGeom>
          <a:noFill/>
        </p:spPr>
        <p:txBody>
          <a:bodyPr wrap="square" rtlCol="0">
            <a:spAutoFit/>
          </a:bodyPr>
          <a:lstStyle/>
          <a:p>
            <a:r>
              <a:rPr lang="en-US" dirty="0">
                <a:latin typeface="Times New Roman" pitchFamily="18" charset="0"/>
                <a:cs typeface="Times New Roman" pitchFamily="18" charset="0"/>
              </a:rPr>
              <a:t>            Under the esteemed guidance of </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Name of Project Guide</a:t>
            </a:r>
          </a:p>
          <a:p>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Ms. P. POOJA RATNAM </a:t>
            </a:r>
          </a:p>
          <a:p>
            <a:r>
              <a:rPr lang="en-US" dirty="0">
                <a:latin typeface="Times New Roman" pitchFamily="18" charset="0"/>
                <a:cs typeface="Times New Roman" pitchFamily="18" charset="0"/>
              </a:rPr>
              <a:t>                      </a:t>
            </a:r>
            <a:r>
              <a:rPr lang="en-US" sz="1600" b="1" dirty="0">
                <a:latin typeface="Times New Roman" pitchFamily="18" charset="0"/>
                <a:cs typeface="Times New Roman" pitchFamily="18" charset="0"/>
              </a:rPr>
              <a:t>Assistant Professor</a:t>
            </a:r>
            <a:endParaRPr lang="en-US" b="1" dirty="0">
              <a:latin typeface="Times New Roman" pitchFamily="18"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84A2567-C7BF-496E-9591-01EA830CBB54}"/>
              </a:ext>
            </a:extLst>
          </p:cNvPr>
          <p:cNvSpPr txBox="1"/>
          <p:nvPr/>
        </p:nvSpPr>
        <p:spPr>
          <a:xfrm>
            <a:off x="194322" y="217004"/>
            <a:ext cx="11661913" cy="553998"/>
          </a:xfrm>
          <a:prstGeom prst="rect">
            <a:avLst/>
          </a:prstGeom>
          <a:noFill/>
        </p:spPr>
        <p:txBody>
          <a:bodyPr wrap="square" rtlCol="0">
            <a:spAutoFit/>
          </a:bodyPr>
          <a:lstStyle/>
          <a:p>
            <a:pPr marL="457200" indent="-457200" algn="ctr">
              <a:buFont typeface="Wingdings" panose="05000000000000000000" pitchFamily="2" charset="2"/>
              <a:buChar char="q"/>
            </a:pPr>
            <a:r>
              <a:rPr lang="en-US" sz="3000" b="1" dirty="0">
                <a:latin typeface="Times New Roman" pitchFamily="18" charset="0"/>
                <a:cs typeface="Times New Roman" pitchFamily="18" charset="0"/>
              </a:rPr>
              <a:t>Existing System &amp; It’s drawbacks</a:t>
            </a:r>
          </a:p>
        </p:txBody>
      </p:sp>
      <p:graphicFrame>
        <p:nvGraphicFramePr>
          <p:cNvPr id="10" name="Table 9"/>
          <p:cNvGraphicFramePr>
            <a:graphicFrameLocks noGrp="1"/>
          </p:cNvGraphicFramePr>
          <p:nvPr/>
        </p:nvGraphicFramePr>
        <p:xfrm>
          <a:off x="1076960" y="1351282"/>
          <a:ext cx="10170160" cy="5273037"/>
        </p:xfrm>
        <a:graphic>
          <a:graphicData uri="http://schemas.openxmlformats.org/drawingml/2006/table">
            <a:tbl>
              <a:tblPr firstRow="1" bandRow="1">
                <a:tableStyleId>{5C22544A-7EE6-4342-B048-85BDC9FD1C3A}</a:tableStyleId>
              </a:tblPr>
              <a:tblGrid>
                <a:gridCol w="5085080">
                  <a:extLst>
                    <a:ext uri="{9D8B030D-6E8A-4147-A177-3AD203B41FA5}">
                      <a16:colId xmlns="" xmlns:a16="http://schemas.microsoft.com/office/drawing/2014/main" val="20000"/>
                    </a:ext>
                  </a:extLst>
                </a:gridCol>
                <a:gridCol w="5085080">
                  <a:extLst>
                    <a:ext uri="{9D8B030D-6E8A-4147-A177-3AD203B41FA5}">
                      <a16:colId xmlns="" xmlns:a16="http://schemas.microsoft.com/office/drawing/2014/main" val="20001"/>
                    </a:ext>
                  </a:extLst>
                </a:gridCol>
              </a:tblGrid>
              <a:tr h="413572">
                <a:tc>
                  <a:txBody>
                    <a:bodyPr/>
                    <a:lstStyle/>
                    <a:p>
                      <a:pPr algn="ctr"/>
                      <a:r>
                        <a:rPr lang="en-US" dirty="0"/>
                        <a:t>EXISTING SYSTEM</a:t>
                      </a:r>
                    </a:p>
                  </a:txBody>
                  <a:tcPr anchor="ctr"/>
                </a:tc>
                <a:tc>
                  <a:txBody>
                    <a:bodyPr/>
                    <a:lstStyle/>
                    <a:p>
                      <a:pPr algn="ctr"/>
                      <a:r>
                        <a:rPr lang="en-US" dirty="0"/>
                        <a:t>DRAWBACKS OF</a:t>
                      </a:r>
                      <a:r>
                        <a:rPr lang="en-US" baseline="0" dirty="0"/>
                        <a:t> EXISTING SYSTEM</a:t>
                      </a:r>
                      <a:endParaRPr lang="en-US" dirty="0"/>
                    </a:p>
                  </a:txBody>
                  <a:tcPr anchor="ctr"/>
                </a:tc>
                <a:extLst>
                  <a:ext uri="{0D108BD9-81ED-4DB2-BD59-A6C34878D82A}">
                    <a16:rowId xmlns="" xmlns:a16="http://schemas.microsoft.com/office/drawing/2014/main" val="10000"/>
                  </a:ext>
                </a:extLst>
              </a:tr>
              <a:tr h="1033929">
                <a:tc>
                  <a:txBody>
                    <a:bodyPr/>
                    <a:lstStyle/>
                    <a:p>
                      <a:pPr algn="ctr"/>
                      <a:r>
                        <a:rPr lang="en-US" sz="1800" b="1" i="0" kern="1200" dirty="0">
                          <a:solidFill>
                            <a:schemeClr val="dk1"/>
                          </a:solidFill>
                          <a:latin typeface="+mn-lt"/>
                          <a:ea typeface="+mn-ea"/>
                          <a:cs typeface="+mn-cs"/>
                        </a:rPr>
                        <a:t>Capsule Networks (</a:t>
                      </a:r>
                      <a:r>
                        <a:rPr lang="en-US" sz="1800" b="1" i="0" kern="1200" dirty="0" err="1">
                          <a:solidFill>
                            <a:schemeClr val="dk1"/>
                          </a:solidFill>
                          <a:latin typeface="+mn-lt"/>
                          <a:ea typeface="+mn-ea"/>
                          <a:cs typeface="+mn-cs"/>
                        </a:rPr>
                        <a:t>CapsNets</a:t>
                      </a:r>
                      <a:r>
                        <a:rPr lang="en-US" sz="1800" b="1" i="0" kern="1200" dirty="0">
                          <a:solidFill>
                            <a:schemeClr val="dk1"/>
                          </a:solidFill>
                          <a:latin typeface="+mn-lt"/>
                          <a:ea typeface="+mn-ea"/>
                          <a:cs typeface="+mn-cs"/>
                        </a:rPr>
                        <a:t>)[1]</a:t>
                      </a:r>
                      <a:endParaRPr lang="en-US" dirty="0"/>
                    </a:p>
                  </a:txBody>
                  <a:tcPr anchor="ctr"/>
                </a:tc>
                <a:tc>
                  <a:txBody>
                    <a:bodyPr/>
                    <a:lstStyle/>
                    <a:p>
                      <a:r>
                        <a:rPr lang="en-US" sz="1800" b="0" i="0" kern="1200" dirty="0">
                          <a:solidFill>
                            <a:schemeClr val="dk1"/>
                          </a:solidFill>
                          <a:latin typeface="+mn-lt"/>
                          <a:ea typeface="+mn-ea"/>
                          <a:cs typeface="+mn-cs"/>
                        </a:rPr>
                        <a:t>Capsule Networks may require more data for training and may be computationally intensive.</a:t>
                      </a:r>
                      <a:endParaRPr lang="en-US" dirty="0"/>
                    </a:p>
                  </a:txBody>
                  <a:tcPr/>
                </a:tc>
                <a:extLst>
                  <a:ext uri="{0D108BD9-81ED-4DB2-BD59-A6C34878D82A}">
                    <a16:rowId xmlns="" xmlns:a16="http://schemas.microsoft.com/office/drawing/2014/main" val="10001"/>
                  </a:ext>
                </a:extLst>
              </a:tr>
              <a:tr h="1033929">
                <a:tc>
                  <a:txBody>
                    <a:bodyPr/>
                    <a:lstStyle/>
                    <a:p>
                      <a:pPr algn="ctr"/>
                      <a:r>
                        <a:rPr lang="en-US" sz="1800" b="1" i="0" kern="1200" dirty="0">
                          <a:solidFill>
                            <a:schemeClr val="dk1"/>
                          </a:solidFill>
                          <a:latin typeface="+mn-lt"/>
                          <a:ea typeface="+mn-ea"/>
                          <a:cs typeface="+mn-cs"/>
                        </a:rPr>
                        <a:t>Generative Adversarial Networks (GANs) for Counter-</a:t>
                      </a:r>
                      <a:r>
                        <a:rPr lang="en-US" sz="1800" b="1" i="0" kern="1200" dirty="0" err="1">
                          <a:solidFill>
                            <a:schemeClr val="dk1"/>
                          </a:solidFill>
                          <a:latin typeface="+mn-lt"/>
                          <a:ea typeface="+mn-ea"/>
                          <a:cs typeface="+mn-cs"/>
                        </a:rPr>
                        <a:t>Deepfakes</a:t>
                      </a:r>
                      <a:r>
                        <a:rPr lang="en-US" sz="1800" b="1" i="0" kern="1200" dirty="0">
                          <a:solidFill>
                            <a:schemeClr val="dk1"/>
                          </a:solidFill>
                          <a:latin typeface="+mn-lt"/>
                          <a:ea typeface="+mn-ea"/>
                          <a:cs typeface="+mn-cs"/>
                        </a:rPr>
                        <a:t>[2]</a:t>
                      </a:r>
                      <a:endParaRPr lang="en-US" dirty="0"/>
                    </a:p>
                  </a:txBody>
                  <a:tcPr anchor="ctr"/>
                </a:tc>
                <a:tc>
                  <a:txBody>
                    <a:bodyPr/>
                    <a:lstStyle/>
                    <a:p>
                      <a:r>
                        <a:rPr lang="en-US" sz="1800" b="0" i="0" kern="1200" dirty="0">
                          <a:solidFill>
                            <a:schemeClr val="dk1"/>
                          </a:solidFill>
                          <a:latin typeface="+mn-lt"/>
                          <a:ea typeface="+mn-ea"/>
                          <a:cs typeface="+mn-cs"/>
                        </a:rPr>
                        <a:t>The arms race between </a:t>
                      </a:r>
                      <a:r>
                        <a:rPr lang="en-US" sz="1800" b="0" i="0" kern="1200" dirty="0" err="1">
                          <a:solidFill>
                            <a:schemeClr val="dk1"/>
                          </a:solidFill>
                          <a:latin typeface="+mn-lt"/>
                          <a:ea typeface="+mn-ea"/>
                          <a:cs typeface="+mn-cs"/>
                        </a:rPr>
                        <a:t>deepfake</a:t>
                      </a:r>
                      <a:r>
                        <a:rPr lang="en-US" sz="1800" b="0" i="0" kern="1200" dirty="0">
                          <a:solidFill>
                            <a:schemeClr val="dk1"/>
                          </a:solidFill>
                          <a:latin typeface="+mn-lt"/>
                          <a:ea typeface="+mn-ea"/>
                          <a:cs typeface="+mn-cs"/>
                        </a:rPr>
                        <a:t> generators and detectors can lead to continuous improvements on both sides.</a:t>
                      </a:r>
                      <a:endParaRPr lang="en-US" dirty="0"/>
                    </a:p>
                  </a:txBody>
                  <a:tcPr/>
                </a:tc>
                <a:extLst>
                  <a:ext uri="{0D108BD9-81ED-4DB2-BD59-A6C34878D82A}">
                    <a16:rowId xmlns="" xmlns:a16="http://schemas.microsoft.com/office/drawing/2014/main" val="10002"/>
                  </a:ext>
                </a:extLst>
              </a:tr>
              <a:tr h="723750">
                <a:tc>
                  <a:txBody>
                    <a:bodyPr/>
                    <a:lstStyle/>
                    <a:p>
                      <a:pPr algn="ctr"/>
                      <a:r>
                        <a:rPr lang="en-US" sz="1800" b="1" i="0" kern="1200" dirty="0">
                          <a:solidFill>
                            <a:schemeClr val="dk1"/>
                          </a:solidFill>
                          <a:latin typeface="+mn-lt"/>
                          <a:ea typeface="+mn-ea"/>
                          <a:cs typeface="+mn-cs"/>
                        </a:rPr>
                        <a:t>Face X-Ray for </a:t>
                      </a:r>
                      <a:r>
                        <a:rPr lang="en-US" sz="1800" b="1" i="0" kern="1200" dirty="0" err="1">
                          <a:solidFill>
                            <a:schemeClr val="dk1"/>
                          </a:solidFill>
                          <a:latin typeface="+mn-lt"/>
                          <a:ea typeface="+mn-ea"/>
                          <a:cs typeface="+mn-cs"/>
                        </a:rPr>
                        <a:t>Deepfake</a:t>
                      </a:r>
                      <a:r>
                        <a:rPr lang="en-US" sz="1800" b="1" i="0" kern="1200" dirty="0">
                          <a:solidFill>
                            <a:schemeClr val="dk1"/>
                          </a:solidFill>
                          <a:latin typeface="+mn-lt"/>
                          <a:ea typeface="+mn-ea"/>
                          <a:cs typeface="+mn-cs"/>
                        </a:rPr>
                        <a:t> Detection[3]</a:t>
                      </a:r>
                      <a:endParaRPr lang="en-US" dirty="0"/>
                    </a:p>
                  </a:txBody>
                  <a:tcPr anchor="ctr"/>
                </a:tc>
                <a:tc>
                  <a:txBody>
                    <a:bodyPr/>
                    <a:lstStyle/>
                    <a:p>
                      <a:r>
                        <a:rPr lang="en-US" sz="1800" b="0" i="0" kern="1200" dirty="0">
                          <a:solidFill>
                            <a:schemeClr val="dk1"/>
                          </a:solidFill>
                          <a:latin typeface="+mn-lt"/>
                          <a:ea typeface="+mn-ea"/>
                          <a:cs typeface="+mn-cs"/>
                        </a:rPr>
                        <a:t>It may not be as robust to variations in </a:t>
                      </a:r>
                      <a:r>
                        <a:rPr lang="en-US" sz="1800" b="0" i="0" kern="1200" dirty="0" err="1">
                          <a:solidFill>
                            <a:schemeClr val="dk1"/>
                          </a:solidFill>
                          <a:latin typeface="+mn-lt"/>
                          <a:ea typeface="+mn-ea"/>
                          <a:cs typeface="+mn-cs"/>
                        </a:rPr>
                        <a:t>deepfake</a:t>
                      </a:r>
                      <a:r>
                        <a:rPr lang="en-US" sz="1800" b="0" i="0" kern="1200" dirty="0">
                          <a:solidFill>
                            <a:schemeClr val="dk1"/>
                          </a:solidFill>
                          <a:latin typeface="+mn-lt"/>
                          <a:ea typeface="+mn-ea"/>
                          <a:cs typeface="+mn-cs"/>
                        </a:rPr>
                        <a:t> generation techniques.</a:t>
                      </a:r>
                      <a:endParaRPr lang="en-US" dirty="0"/>
                    </a:p>
                  </a:txBody>
                  <a:tcPr/>
                </a:tc>
                <a:extLst>
                  <a:ext uri="{0D108BD9-81ED-4DB2-BD59-A6C34878D82A}">
                    <a16:rowId xmlns="" xmlns:a16="http://schemas.microsoft.com/office/drawing/2014/main" val="10003"/>
                  </a:ext>
                </a:extLst>
              </a:tr>
              <a:tr h="1344107">
                <a:tc rowSpan="2">
                  <a:txBody>
                    <a:bodyPr/>
                    <a:lstStyle/>
                    <a:p>
                      <a:pPr algn="ctr"/>
                      <a:r>
                        <a:rPr lang="en-US" b="1" dirty="0"/>
                        <a:t>Other </a:t>
                      </a:r>
                      <a:r>
                        <a:rPr lang="en-US" b="1" dirty="0" err="1"/>
                        <a:t>DeepFake</a:t>
                      </a:r>
                      <a:r>
                        <a:rPr lang="en-US" b="1" baseline="0" dirty="0"/>
                        <a:t> detection Models</a:t>
                      </a:r>
                      <a:endParaRPr lang="en-US" b="1" dirty="0"/>
                    </a:p>
                  </a:txBody>
                  <a:tcPr anchor="ctr"/>
                </a:tc>
                <a:tc>
                  <a:txBody>
                    <a:bodyPr/>
                    <a:lstStyle/>
                    <a:p>
                      <a:r>
                        <a:rPr lang="en-US" dirty="0"/>
                        <a:t>Some early approaches analyzed individual frames independently, overlooking temporal inconsistencies that LSTM later addressed effectively.</a:t>
                      </a:r>
                    </a:p>
                  </a:txBody>
                  <a:tcPr/>
                </a:tc>
                <a:extLst>
                  <a:ext uri="{0D108BD9-81ED-4DB2-BD59-A6C34878D82A}">
                    <a16:rowId xmlns="" xmlns:a16="http://schemas.microsoft.com/office/drawing/2014/main" val="10004"/>
                  </a:ext>
                </a:extLst>
              </a:tr>
              <a:tr h="723750">
                <a:tc vMerge="1">
                  <a:txBody>
                    <a:bodyPr/>
                    <a:lstStyle/>
                    <a:p>
                      <a:endParaRPr lang="en-US" dirty="0"/>
                    </a:p>
                  </a:txBody>
                  <a:tcPr/>
                </a:tc>
                <a:tc>
                  <a:txBody>
                    <a:bodyPr/>
                    <a:lstStyle/>
                    <a:p>
                      <a:r>
                        <a:rPr lang="en-US" dirty="0"/>
                        <a:t>Few detectors</a:t>
                      </a:r>
                      <a:r>
                        <a:rPr lang="en-US" baseline="0" dirty="0"/>
                        <a:t> can not accept long length videos.</a:t>
                      </a:r>
                      <a:endParaRPr lang="en-US"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27100534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84A2567-C7BF-496E-9591-01EA830CBB54}"/>
              </a:ext>
            </a:extLst>
          </p:cNvPr>
          <p:cNvSpPr txBox="1"/>
          <p:nvPr/>
        </p:nvSpPr>
        <p:spPr>
          <a:xfrm>
            <a:off x="194322" y="217004"/>
            <a:ext cx="11661913" cy="553998"/>
          </a:xfrm>
          <a:prstGeom prst="rect">
            <a:avLst/>
          </a:prstGeom>
          <a:noFill/>
        </p:spPr>
        <p:txBody>
          <a:bodyPr wrap="square" rtlCol="0">
            <a:spAutoFit/>
          </a:bodyPr>
          <a:lstStyle/>
          <a:p>
            <a:pPr marL="457200" indent="-457200" algn="ctr">
              <a:buFont typeface="Wingdings" panose="05000000000000000000" pitchFamily="2" charset="2"/>
              <a:buChar char="q"/>
            </a:pPr>
            <a:r>
              <a:rPr lang="en-US" sz="3000" b="1" dirty="0" smtClean="0">
                <a:latin typeface="Times New Roman" pitchFamily="18" charset="0"/>
                <a:cs typeface="Times New Roman" pitchFamily="18" charset="0"/>
              </a:rPr>
              <a:t>Proposed Work</a:t>
            </a:r>
            <a:endParaRPr lang="en-US" sz="3000" b="1" dirty="0">
              <a:latin typeface="Times New Roman" pitchFamily="18" charset="0"/>
              <a:cs typeface="Times New Roman" pitchFamily="18" charset="0"/>
            </a:endParaRPr>
          </a:p>
        </p:txBody>
      </p:sp>
      <p:sp>
        <p:nvSpPr>
          <p:cNvPr id="3" name="Rectangle 2">
            <a:extLst>
              <a:ext uri="{FF2B5EF4-FFF2-40B4-BE49-F238E27FC236}">
                <a16:creationId xmlns="" xmlns:a16="http://schemas.microsoft.com/office/drawing/2014/main" id="{BD7E9708-0639-48DC-9EE3-498B3466DB2C}"/>
              </a:ext>
            </a:extLst>
          </p:cNvPr>
          <p:cNvSpPr/>
          <p:nvPr/>
        </p:nvSpPr>
        <p:spPr>
          <a:xfrm>
            <a:off x="202223" y="1080009"/>
            <a:ext cx="11989777" cy="1123384"/>
          </a:xfrm>
          <a:prstGeom prst="rect">
            <a:avLst/>
          </a:prstGeom>
        </p:spPr>
        <p:txBody>
          <a:bodyPr wrap="square">
            <a:spAutoFit/>
          </a:bodyPr>
          <a:lstStyle/>
          <a:p>
            <a:pPr marL="457200" indent="-457200" algn="just"/>
            <a:r>
              <a:rPr lang="en-US" sz="2800" dirty="0">
                <a:latin typeface="Times New Roman" pitchFamily="18" charset="0"/>
                <a:cs typeface="Times New Roman" pitchFamily="18" charset="0"/>
              </a:rPr>
              <a:t>A frame-by-frame analysis of </a:t>
            </a:r>
            <a:r>
              <a:rPr lang="en-US" sz="2800" dirty="0" err="1">
                <a:latin typeface="Times New Roman" pitchFamily="18" charset="0"/>
                <a:cs typeface="Times New Roman" pitchFamily="18" charset="0"/>
              </a:rPr>
              <a:t>deepfake</a:t>
            </a:r>
            <a:r>
              <a:rPr lang="en-US" sz="2800" dirty="0">
                <a:latin typeface="Times New Roman" pitchFamily="18" charset="0"/>
                <a:cs typeface="Times New Roman" pitchFamily="18" charset="0"/>
              </a:rPr>
              <a:t> videos reveals the inconsistencies between consecutive frames in </a:t>
            </a:r>
            <a:r>
              <a:rPr lang="en-US" sz="2800" dirty="0" err="1">
                <a:latin typeface="Times New Roman" pitchFamily="18" charset="0"/>
                <a:cs typeface="Times New Roman" pitchFamily="18" charset="0"/>
              </a:rPr>
              <a:t>deepfake</a:t>
            </a:r>
            <a:r>
              <a:rPr lang="en-US" sz="2800" dirty="0">
                <a:latin typeface="Times New Roman" pitchFamily="18" charset="0"/>
                <a:cs typeface="Times New Roman" pitchFamily="18" charset="0"/>
              </a:rPr>
              <a:t> videos, which are absent in pristine videos.</a:t>
            </a:r>
          </a:p>
          <a:p>
            <a:pPr marL="457200" indent="-457200" algn="just"/>
            <a:endParaRPr lang="en-US" sz="1100" dirty="0">
              <a:latin typeface="Times New Roman" pitchFamily="18" charset="0"/>
              <a:cs typeface="Times New Roman" pitchFamily="18" charset="0"/>
            </a:endParaRPr>
          </a:p>
        </p:txBody>
      </p:sp>
      <p:sp>
        <p:nvSpPr>
          <p:cNvPr id="7" name="TextBox 6"/>
          <p:cNvSpPr txBox="1"/>
          <p:nvPr/>
        </p:nvSpPr>
        <p:spPr>
          <a:xfrm>
            <a:off x="290146" y="2162908"/>
            <a:ext cx="5882055" cy="3293209"/>
          </a:xfrm>
          <a:prstGeom prst="rect">
            <a:avLst/>
          </a:prstGeom>
          <a:noFill/>
        </p:spPr>
        <p:txBody>
          <a:bodyPr wrap="square" rtlCol="0">
            <a:spAutoFit/>
          </a:bodyPr>
          <a:lstStyle/>
          <a:p>
            <a:pPr marL="457200" indent="-457200" algn="just"/>
            <a:r>
              <a:rPr lang="en-US" sz="2400" dirty="0">
                <a:latin typeface="Times New Roman" pitchFamily="18" charset="0"/>
                <a:cs typeface="Times New Roman" pitchFamily="18" charset="0"/>
              </a:rPr>
              <a:t>These inconsistencies include:</a:t>
            </a:r>
          </a:p>
          <a:p>
            <a:pPr marL="457200" indent="-457200" algn="just"/>
            <a:endParaRPr lang="en-US" sz="1600" dirty="0">
              <a:latin typeface="Times New Roman" pitchFamily="18" charset="0"/>
              <a:cs typeface="Times New Roman" pitchFamily="18" charset="0"/>
            </a:endParaRPr>
          </a:p>
          <a:p>
            <a:pPr marL="514350" indent="-514350"/>
            <a:r>
              <a:rPr lang="en-US" sz="2400" dirty="0">
                <a:latin typeface="Times New Roman" pitchFamily="18" charset="0"/>
                <a:cs typeface="Times New Roman" pitchFamily="18" charset="0"/>
              </a:rPr>
              <a:t>      1. A sudden change in brightness and   contrast on a small region of the face.</a:t>
            </a:r>
          </a:p>
          <a:p>
            <a:pPr marL="514350" indent="-514350"/>
            <a:endParaRPr lang="en-US" sz="2400" dirty="0">
              <a:latin typeface="Times New Roman" pitchFamily="18" charset="0"/>
              <a:cs typeface="Times New Roman" pitchFamily="18" charset="0"/>
            </a:endParaRPr>
          </a:p>
          <a:p>
            <a:pPr marL="514350" indent="-514350"/>
            <a:r>
              <a:rPr lang="en-US" sz="2400" dirty="0">
                <a:latin typeface="Times New Roman" pitchFamily="18" charset="0"/>
                <a:cs typeface="Times New Roman" pitchFamily="18" charset="0"/>
              </a:rPr>
              <a:t>      2. The size of some facial parts such as eyes, lips, and eyebrows changes between frames. Also finding artifacts.</a:t>
            </a:r>
          </a:p>
          <a:p>
            <a:endParaRPr lang="en-US" sz="2400" dirty="0"/>
          </a:p>
        </p:txBody>
      </p:sp>
      <p:pic>
        <p:nvPicPr>
          <p:cNvPr id="8" name="Picture 7" descr="symmetry-14-02691-g001-550.png"/>
          <p:cNvPicPr>
            <a:picLocks noChangeAspect="1"/>
          </p:cNvPicPr>
          <p:nvPr/>
        </p:nvPicPr>
        <p:blipFill>
          <a:blip r:embed="rId2" cstate="print"/>
          <a:stretch>
            <a:fillRect/>
          </a:stretch>
        </p:blipFill>
        <p:spPr>
          <a:xfrm>
            <a:off x="6286500" y="2268415"/>
            <a:ext cx="5720680" cy="2919047"/>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167055" y="5319346"/>
            <a:ext cx="11913576" cy="1200329"/>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we developed a new </a:t>
            </a:r>
            <a:r>
              <a:rPr lang="en-US" sz="2400" dirty="0" err="1">
                <a:latin typeface="Times New Roman" pitchFamily="18" charset="0"/>
                <a:cs typeface="Times New Roman" pitchFamily="18" charset="0"/>
              </a:rPr>
              <a:t>deepfake</a:t>
            </a:r>
            <a:r>
              <a:rPr lang="en-US" sz="2400" dirty="0">
                <a:latin typeface="Times New Roman" pitchFamily="18" charset="0"/>
                <a:cs typeface="Times New Roman" pitchFamily="18" charset="0"/>
              </a:rPr>
              <a:t> detection method, </a:t>
            </a:r>
            <a:r>
              <a:rPr lang="en-US" sz="2400" dirty="0" err="1">
                <a:latin typeface="Times New Roman" pitchFamily="18" charset="0"/>
                <a:cs typeface="Times New Roman" pitchFamily="18" charset="0"/>
              </a:rPr>
              <a:t>ResNext</a:t>
            </a:r>
            <a:r>
              <a:rPr lang="en-US" sz="2400" dirty="0">
                <a:latin typeface="Times New Roman" pitchFamily="18" charset="0"/>
                <a:cs typeface="Times New Roman" pitchFamily="18" charset="0"/>
              </a:rPr>
              <a:t> CNN for Feature Extraction and LSTM for Sequence Processing , that can account for these inconsistencies for the identification of real and fake videos.</a:t>
            </a:r>
          </a:p>
        </p:txBody>
      </p:sp>
    </p:spTree>
    <p:extLst>
      <p:ext uri="{BB962C8B-B14F-4D97-AF65-F5344CB8AC3E}">
        <p14:creationId xmlns="" xmlns:p14="http://schemas.microsoft.com/office/powerpoint/2010/main" val="27100534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024A29D-681B-483E-ACD0-C673BC677B7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355491" y="42862"/>
            <a:ext cx="8582025" cy="6772275"/>
          </a:xfrm>
          <a:prstGeom prst="rect">
            <a:avLst/>
          </a:prstGeom>
        </p:spPr>
      </p:pic>
      <p:sp>
        <p:nvSpPr>
          <p:cNvPr id="11" name="Rectangle: Rounded Corners 10">
            <a:extLst>
              <a:ext uri="{FF2B5EF4-FFF2-40B4-BE49-F238E27FC236}">
                <a16:creationId xmlns="" xmlns:a16="http://schemas.microsoft.com/office/drawing/2014/main" id="{0655F589-8534-4711-B357-90E56AB7FA24}"/>
              </a:ext>
            </a:extLst>
          </p:cNvPr>
          <p:cNvSpPr/>
          <p:nvPr/>
        </p:nvSpPr>
        <p:spPr>
          <a:xfrm>
            <a:off x="397566" y="337929"/>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latin typeface="Times New Roman" panose="02020603050405020304" pitchFamily="18" charset="0"/>
                <a:cs typeface="Times New Roman" panose="02020603050405020304" pitchFamily="18" charset="0"/>
              </a:rPr>
              <a:t>Block Diagram</a:t>
            </a:r>
            <a:endParaRPr lang="en-IN" sz="4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97C32130-3025-4DE9-8163-6A0A27CE8BC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 xmlns:p14="http://schemas.microsoft.com/office/powerpoint/2010/main" val="33042570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 name="Group 3"/>
          <p:cNvGrpSpPr/>
          <p:nvPr/>
        </p:nvGrpSpPr>
        <p:grpSpPr>
          <a:xfrm>
            <a:off x="556591" y="318052"/>
            <a:ext cx="11469757" cy="6221896"/>
            <a:chOff x="1478383" y="577243"/>
            <a:chExt cx="11027794" cy="5946355"/>
          </a:xfrm>
        </p:grpSpPr>
        <p:sp>
          <p:nvSpPr>
            <p:cNvPr id="5" name="Oval 4"/>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Oval 12"/>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p:cNvCxnSpPr>
              <a:cxnSpLocks/>
              <a:stCxn id="13" idx="6"/>
              <a:endCxn id="7"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14" idx="6"/>
              <a:endCxn id="8"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15" idx="6"/>
              <a:endCxn id="9"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stCxn id="16" idx="6"/>
              <a:endCxn id="10"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17" idx="6"/>
              <a:endCxn id="11"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80" descr="Single gear"/>
            <p:cNvPicPr>
              <a:picLocks noChangeAspect="1"/>
            </p:cNvPicPr>
            <p:nvPr/>
          </p:nvPicPr>
          <p:blipFill>
            <a:blip r:embed="rId2" cstate="print">
              <a:extLst>
                <a:ext uri="{28A0092B-C50C-407E-A947-70E740481C1C}">
                  <a14:useLocalDpi xmlns="" xmlns:a14="http://schemas.microsoft.com/office/drawing/2010/main" val="0"/>
                </a:ext>
                <a:ext uri="{96DAC541-7B7A-43D3-8B79-37D633B846F1}">
                  <asvg:svgBlip xmlns="" xmlns:asvg="http://schemas.microsoft.com/office/drawing/2016/SVG/main" r:embed="rId3"/>
                </a:ext>
              </a:extLst>
            </a:blip>
            <a:stretch>
              <a:fillRect/>
            </a:stretch>
          </p:blipFill>
          <p:spPr>
            <a:xfrm>
              <a:off x="2565919" y="4359281"/>
              <a:ext cx="360000" cy="360000"/>
            </a:xfrm>
            <a:prstGeom prst="rect">
              <a:avLst/>
            </a:prstGeom>
          </p:spPr>
        </p:pic>
        <p:pic>
          <p:nvPicPr>
            <p:cNvPr id="35" name="Graphic 82" descr="Stopwatch"/>
            <p:cNvPicPr>
              <a:picLocks noChangeAspect="1"/>
            </p:cNvPicPr>
            <p:nvPr/>
          </p:nvPicPr>
          <p:blipFill>
            <a:blip r:embed="rId4" cstate="print">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2207528" y="3954903"/>
              <a:ext cx="360000" cy="360000"/>
            </a:xfrm>
            <a:prstGeom prst="rect">
              <a:avLst/>
            </a:prstGeom>
          </p:spPr>
        </p:pic>
        <p:pic>
          <p:nvPicPr>
            <p:cNvPr id="36" name="Graphic 84" descr="Lightbulb"/>
            <p:cNvPicPr>
              <a:picLocks noChangeAspect="1"/>
            </p:cNvPicPr>
            <p:nvPr/>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3520599" y="4701357"/>
              <a:ext cx="360000" cy="360000"/>
            </a:xfrm>
            <a:prstGeom prst="rect">
              <a:avLst/>
            </a:prstGeom>
          </p:spPr>
        </p:pic>
        <p:pic>
          <p:nvPicPr>
            <p:cNvPr id="37" name="Graphic 86" descr="Head with Gears"/>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tretch>
              <a:fillRect/>
            </a:stretch>
          </p:blipFill>
          <p:spPr>
            <a:xfrm>
              <a:off x="3010956" y="4633974"/>
              <a:ext cx="360000" cy="360000"/>
            </a:xfrm>
            <a:prstGeom prst="rect">
              <a:avLst/>
            </a:prstGeom>
          </p:spPr>
        </p:pic>
        <p:sp>
          <p:nvSpPr>
            <p:cNvPr id="38" name="Oval 3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91" descr="Teacher"/>
            <p:cNvPicPr>
              <a:picLocks noChangeAspect="1"/>
            </p:cNvPicPr>
            <p:nvPr/>
          </p:nvPicPr>
          <p:blipFill>
            <a:blip r:embed="rId10" cstate="print">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tretch>
              <a:fillRect/>
            </a:stretch>
          </p:blipFill>
          <p:spPr>
            <a:xfrm>
              <a:off x="3238822" y="1826809"/>
              <a:ext cx="914400" cy="914400"/>
            </a:xfrm>
            <a:prstGeom prst="rect">
              <a:avLst/>
            </a:prstGeom>
          </p:spPr>
        </p:pic>
        <p:sp>
          <p:nvSpPr>
            <p:cNvPr id="42" name="TextBox 41"/>
            <p:cNvSpPr txBox="1"/>
            <p:nvPr/>
          </p:nvSpPr>
          <p:spPr>
            <a:xfrm>
              <a:off x="2434205" y="2945286"/>
              <a:ext cx="2610317" cy="1500147"/>
            </a:xfrm>
            <a:prstGeom prst="rect">
              <a:avLst/>
            </a:prstGeom>
            <a:noFill/>
          </p:spPr>
          <p:txBody>
            <a:bodyPr wrap="square" rtlCol="0">
              <a:spAutoFit/>
            </a:bodyPr>
            <a:lstStyle/>
            <a:p>
              <a:pPr algn="ctr"/>
              <a:r>
                <a:rPr lang="en-IN" sz="3200" dirty="0" smtClean="0">
                  <a:latin typeface="Times New Roman" panose="02020603050405020304" pitchFamily="18" charset="0"/>
                  <a:ea typeface="Open Sans Condensed Light" panose="020B0306030504020204" pitchFamily="34" charset="0"/>
                  <a:cs typeface="Times New Roman" panose="02020603050405020304" pitchFamily="18" charset="0"/>
                </a:rPr>
                <a:t>Software &amp; Hardware Requirements</a:t>
              </a:r>
              <a:endParaRPr lang="en-IN" sz="32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43" name="TextBox 42"/>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4" name="TextBox 43"/>
            <p:cNvSpPr txBox="1"/>
            <p:nvPr/>
          </p:nvSpPr>
          <p:spPr>
            <a:xfrm>
              <a:off x="8522618" y="1861645"/>
              <a:ext cx="3983559" cy="882440"/>
            </a:xfrm>
            <a:prstGeom prst="rect">
              <a:avLst/>
            </a:prstGeom>
            <a:noFill/>
          </p:spPr>
          <p:txBody>
            <a:bodyPr wrap="square" rtlCol="0">
              <a:spAutoFit/>
            </a:bodyPr>
            <a:lstStyle/>
            <a:p>
              <a:r>
                <a:rPr lang="en-IN" dirty="0"/>
                <a:t>Programming Frameworks</a:t>
              </a:r>
            </a:p>
            <a:p>
              <a:pPr marL="285750" indent="-285750">
                <a:buFont typeface="Arial" panose="020B0604020202020204" pitchFamily="34" charset="0"/>
                <a:buChar char="•"/>
              </a:pPr>
              <a:r>
                <a:rPr lang="en-IN" dirty="0"/>
                <a:t>PyTorch</a:t>
              </a:r>
            </a:p>
            <a:p>
              <a:pPr marL="285750" indent="-285750">
                <a:buFont typeface="Arial" panose="020B0604020202020204" pitchFamily="34" charset="0"/>
                <a:buChar char="•"/>
              </a:pPr>
              <a:r>
                <a:rPr lang="en-IN" dirty="0"/>
                <a:t>Django</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5" name="TextBox 44"/>
            <p:cNvSpPr txBox="1"/>
            <p:nvPr/>
          </p:nvSpPr>
          <p:spPr>
            <a:xfrm>
              <a:off x="8830811" y="3142584"/>
              <a:ext cx="2610317" cy="1147172"/>
            </a:xfrm>
            <a:prstGeom prst="rect">
              <a:avLst/>
            </a:prstGeom>
            <a:noFill/>
          </p:spPr>
          <p:txBody>
            <a:bodyPr wrap="square" rtlCol="0">
              <a:spAutoFit/>
            </a:bodyPr>
            <a:lstStyle/>
            <a:p>
              <a:r>
                <a:rPr lang="en-IN" dirty="0">
                  <a:solidFill>
                    <a:schemeClr val="bg1"/>
                  </a:solidFill>
                </a:rPr>
                <a:t>IDE</a:t>
              </a:r>
            </a:p>
            <a:p>
              <a:pPr marL="285750" indent="-285750">
                <a:buFont typeface="Arial" panose="020B0604020202020204" pitchFamily="34" charset="0"/>
                <a:buChar char="•"/>
              </a:pPr>
              <a:r>
                <a:rPr lang="en-IN" dirty="0">
                  <a:solidFill>
                    <a:schemeClr val="bg1"/>
                  </a:solidFill>
                </a:rPr>
                <a:t>Google</a:t>
              </a:r>
            </a:p>
            <a:p>
              <a:pPr marL="285750" indent="-285750">
                <a:buFont typeface="Arial" panose="020B0604020202020204" pitchFamily="34" charset="0"/>
                <a:buChar char="•"/>
              </a:pPr>
              <a:r>
                <a:rPr lang="en-IN" dirty="0" err="1">
                  <a:solidFill>
                    <a:schemeClr val="bg1"/>
                  </a:solidFill>
                </a:rPr>
                <a:t>Jupyter</a:t>
              </a:r>
              <a:r>
                <a:rPr lang="en-IN" dirty="0">
                  <a:solidFill>
                    <a:schemeClr val="bg1"/>
                  </a:solidFill>
                </a:rPr>
                <a:t> Notebook</a:t>
              </a:r>
            </a:p>
            <a:p>
              <a:pPr marL="285750" indent="-285750">
                <a:buFont typeface="Arial" panose="020B0604020202020204" pitchFamily="34" charset="0"/>
                <a:buChar char="•"/>
              </a:pPr>
              <a:r>
                <a:rPr lang="en-IN" dirty="0">
                  <a:solidFill>
                    <a:schemeClr val="bg1"/>
                  </a:solidFill>
                </a:rPr>
                <a:t>Visual Studio Code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6" name="TextBox 45"/>
            <p:cNvSpPr txBox="1"/>
            <p:nvPr/>
          </p:nvSpPr>
          <p:spPr>
            <a:xfrm>
              <a:off x="8523261" y="4728797"/>
              <a:ext cx="2610317" cy="617708"/>
            </a:xfrm>
            <a:prstGeom prst="rect">
              <a:avLst/>
            </a:prstGeom>
            <a:noFill/>
          </p:spPr>
          <p:txBody>
            <a:bodyPr wrap="square" rtlCol="0">
              <a:spAutoFit/>
            </a:bodyPr>
            <a:lstStyle/>
            <a:p>
              <a:r>
                <a:rPr lang="en-IN" dirty="0">
                  <a:solidFill>
                    <a:schemeClr val="bg1"/>
                  </a:solidFill>
                </a:rPr>
                <a:t>Cloud Services</a:t>
              </a:r>
            </a:p>
            <a:p>
              <a:pPr marL="285750" indent="-285750">
                <a:buFont typeface="Arial" panose="020B0604020202020204" pitchFamily="34" charset="0"/>
                <a:buChar char="•"/>
              </a:pPr>
              <a:r>
                <a:rPr lang="en-IN" dirty="0">
                  <a:solidFill>
                    <a:schemeClr val="bg1"/>
                  </a:solidFill>
                </a:rPr>
                <a:t>Google Cloud Platform</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47" name="Rectangle 46">
            <a:extLst>
              <a:ext uri="{FF2B5EF4-FFF2-40B4-BE49-F238E27FC236}">
                <a16:creationId xmlns="" xmlns:a16="http://schemas.microsoft.com/office/drawing/2014/main" id="{67EC2979-29E3-4CA3-A00D-053F7D4FE9DB}"/>
              </a:ext>
            </a:extLst>
          </p:cNvPr>
          <p:cNvSpPr/>
          <p:nvPr/>
        </p:nvSpPr>
        <p:spPr>
          <a:xfrm>
            <a:off x="7287105" y="443378"/>
            <a:ext cx="6096000" cy="923330"/>
          </a:xfrm>
          <a:prstGeom prst="rect">
            <a:avLst/>
          </a:prstGeom>
        </p:spPr>
        <p:txBody>
          <a:bodyPr>
            <a:spAutoFit/>
          </a:bodyPr>
          <a:lstStyle/>
          <a:p>
            <a:r>
              <a:rPr lang="en-IN" dirty="0"/>
              <a:t>Programming Languages</a:t>
            </a:r>
          </a:p>
          <a:p>
            <a:pPr marL="285750" indent="-285750">
              <a:buFont typeface="Arial" panose="020B0604020202020204" pitchFamily="34" charset="0"/>
              <a:buChar char="•"/>
            </a:pPr>
            <a:r>
              <a:rPr lang="en-IN" dirty="0"/>
              <a:t>Python3</a:t>
            </a:r>
          </a:p>
          <a:p>
            <a:pPr marL="285750" indent="-285750">
              <a:buFont typeface="Arial" panose="020B0604020202020204" pitchFamily="34" charset="0"/>
              <a:buChar char="•"/>
            </a:pPr>
            <a:r>
              <a:rPr lang="en-IN" dirty="0"/>
              <a:t>JavaScript</a:t>
            </a:r>
          </a:p>
        </p:txBody>
      </p:sp>
      <p:sp>
        <p:nvSpPr>
          <p:cNvPr id="48" name="Rectangle 47">
            <a:extLst>
              <a:ext uri="{FF2B5EF4-FFF2-40B4-BE49-F238E27FC236}">
                <a16:creationId xmlns="" xmlns:a16="http://schemas.microsoft.com/office/drawing/2014/main" id="{1B5F27F7-7C0E-44F0-80D7-7BC4C14740C0}"/>
              </a:ext>
            </a:extLst>
          </p:cNvPr>
          <p:cNvSpPr/>
          <p:nvPr/>
        </p:nvSpPr>
        <p:spPr>
          <a:xfrm>
            <a:off x="7623731" y="5768291"/>
            <a:ext cx="4069467" cy="646331"/>
          </a:xfrm>
          <a:prstGeom prst="rect">
            <a:avLst/>
          </a:prstGeom>
        </p:spPr>
        <p:txBody>
          <a:bodyPr wrap="square">
            <a:spAutoFit/>
          </a:bodyPr>
          <a:lstStyle/>
          <a:p>
            <a:r>
              <a:rPr lang="en-IN" dirty="0">
                <a:latin typeface="NimbusRomNo9L-Medi"/>
              </a:rPr>
              <a:t>Version Control</a:t>
            </a:r>
          </a:p>
          <a:p>
            <a:pPr marL="285750" indent="-285750">
              <a:buFont typeface="Arial" panose="020B0604020202020204" pitchFamily="34" charset="0"/>
              <a:buChar char="•"/>
            </a:pPr>
            <a:r>
              <a:rPr lang="en-IN" dirty="0">
                <a:latin typeface="NimbusRomNo9L-Medi"/>
              </a:rPr>
              <a:t>Git</a:t>
            </a:r>
            <a:endParaRPr lang="en-IN" dirty="0"/>
          </a:p>
        </p:txBody>
      </p:sp>
      <p:pic>
        <p:nvPicPr>
          <p:cNvPr id="49" name="Picture 2" descr="Cloud Computing Services | Google Cloud">
            <a:extLst>
              <a:ext uri="{FF2B5EF4-FFF2-40B4-BE49-F238E27FC236}">
                <a16:creationId xmlns="" xmlns:a16="http://schemas.microsoft.com/office/drawing/2014/main" id="{86A57DEF-FEF0-472B-B3D8-34B3249871F5}"/>
              </a:ext>
            </a:extLst>
          </p:cNvP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6810159" y="4697059"/>
            <a:ext cx="1067503" cy="560439"/>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4" descr="PyTorch">
            <a:extLst>
              <a:ext uri="{FF2B5EF4-FFF2-40B4-BE49-F238E27FC236}">
                <a16:creationId xmlns="" xmlns:a16="http://schemas.microsoft.com/office/drawing/2014/main" id="{115616A0-C641-4D4F-8611-7B4EBC4DB437}"/>
              </a:ext>
            </a:extLst>
          </p:cNvPr>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104450" y="1839360"/>
            <a:ext cx="637881" cy="637881"/>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6" descr="Django Community | Django">
            <a:extLst>
              <a:ext uri="{FF2B5EF4-FFF2-40B4-BE49-F238E27FC236}">
                <a16:creationId xmlns="" xmlns:a16="http://schemas.microsoft.com/office/drawing/2014/main" id="{F9C09946-1113-4794-AF64-C226C5745D9B}"/>
              </a:ext>
            </a:extLst>
          </p:cNvP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9437709" y="2018775"/>
            <a:ext cx="1272336" cy="578913"/>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8">
            <a:extLst>
              <a:ext uri="{FF2B5EF4-FFF2-40B4-BE49-F238E27FC236}">
                <a16:creationId xmlns="" xmlns:a16="http://schemas.microsoft.com/office/drawing/2014/main" id="{1381E793-30F1-4DDD-9566-7212937700E5}"/>
              </a:ext>
            </a:extLst>
          </p:cNvP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6654773" y="777481"/>
            <a:ext cx="415918" cy="415918"/>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14">
            <a:extLst>
              <a:ext uri="{FF2B5EF4-FFF2-40B4-BE49-F238E27FC236}">
                <a16:creationId xmlns="" xmlns:a16="http://schemas.microsoft.com/office/drawing/2014/main" id="{2D1030E9-EB60-40AD-A096-0B15AB09B33F}"/>
              </a:ext>
            </a:extLst>
          </p:cNvPr>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8815878" y="927612"/>
            <a:ext cx="415918" cy="415918"/>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18" descr="Visual Studio Code Logo PNG Transparent &amp; SVG Vector - Freebie Supply">
            <a:extLst>
              <a:ext uri="{FF2B5EF4-FFF2-40B4-BE49-F238E27FC236}">
                <a16:creationId xmlns="" xmlns:a16="http://schemas.microsoft.com/office/drawing/2014/main" id="{70DD1079-BCEC-4B70-8A9E-9AB7BC6AADD7}"/>
              </a:ext>
            </a:extLst>
          </p:cNvPr>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7505941" y="3375590"/>
            <a:ext cx="524892" cy="393669"/>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20" descr="All About Using Jupyter Notebooks and Google Colab | Blog">
            <a:extLst>
              <a:ext uri="{FF2B5EF4-FFF2-40B4-BE49-F238E27FC236}">
                <a16:creationId xmlns="" xmlns:a16="http://schemas.microsoft.com/office/drawing/2014/main" id="{ADE5FC25-887F-4571-8DA7-D5A5A80A1157}"/>
              </a:ext>
            </a:extLst>
          </p:cNvPr>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9184654" y="3086133"/>
            <a:ext cx="1309730" cy="578914"/>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22">
            <a:extLst>
              <a:ext uri="{FF2B5EF4-FFF2-40B4-BE49-F238E27FC236}">
                <a16:creationId xmlns="" xmlns:a16="http://schemas.microsoft.com/office/drawing/2014/main" id="{C50CB760-E52A-49C1-8FE5-702006DB62F8}"/>
              </a:ext>
            </a:extLst>
          </p:cNvPr>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10431499" y="3438466"/>
            <a:ext cx="519451" cy="602100"/>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24" descr="Git - Logo Downloads">
            <a:extLst>
              <a:ext uri="{FF2B5EF4-FFF2-40B4-BE49-F238E27FC236}">
                <a16:creationId xmlns="" xmlns:a16="http://schemas.microsoft.com/office/drawing/2014/main" id="{49A16432-A367-4868-82F5-A7145A4C3392}"/>
              </a:ext>
            </a:extLst>
          </p:cNvPr>
          <p:cNvPicPr>
            <a:picLocks noChangeAspect="1" noChangeArrowheads="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6896387" y="5874037"/>
            <a:ext cx="374209" cy="37420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0655F589-8534-4711-B357-90E56AB7FA24}"/>
              </a:ext>
            </a:extLst>
          </p:cNvPr>
          <p:cNvSpPr/>
          <p:nvPr/>
        </p:nvSpPr>
        <p:spPr>
          <a:xfrm>
            <a:off x="0" y="1"/>
            <a:ext cx="2978330" cy="6857999"/>
          </a:xfrm>
          <a:prstGeom prst="roundRect">
            <a:avLst>
              <a:gd name="adj" fmla="val 1355"/>
            </a:avLst>
          </a:prstGeom>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IN" sz="2800" dirty="0" smtClean="0">
              <a:latin typeface="Times New Roman" pitchFamily="18" charset="0"/>
              <a:cs typeface="Times New Roman" pitchFamily="18" charset="0"/>
            </a:endParaRPr>
          </a:p>
          <a:p>
            <a:pPr algn="ctr"/>
            <a:endParaRPr lang="en-IN" sz="2800" dirty="0" smtClean="0">
              <a:latin typeface="Times New Roman" pitchFamily="18" charset="0"/>
              <a:cs typeface="Times New Roman" pitchFamily="18" charset="0"/>
            </a:endParaRPr>
          </a:p>
          <a:p>
            <a:pPr algn="ctr"/>
            <a:r>
              <a:rPr lang="en-IN" sz="2800" dirty="0" smtClean="0">
                <a:latin typeface="Times New Roman" pitchFamily="18" charset="0"/>
                <a:cs typeface="Times New Roman" pitchFamily="18" charset="0"/>
              </a:rPr>
              <a:t>Data Set</a:t>
            </a:r>
          </a:p>
          <a:p>
            <a:pPr algn="ctr"/>
            <a:r>
              <a:rPr lang="en-IN" sz="2800" dirty="0" smtClean="0">
                <a:latin typeface="Times New Roman" pitchFamily="18" charset="0"/>
                <a:cs typeface="Times New Roman" pitchFamily="18" charset="0"/>
              </a:rPr>
              <a:t> Exploration</a:t>
            </a:r>
          </a:p>
          <a:p>
            <a:pPr algn="ctr"/>
            <a:endParaRPr lang="en-IN" sz="3200" dirty="0" smtClean="0">
              <a:solidFill>
                <a:schemeClr val="bg1"/>
              </a:solidFill>
              <a:latin typeface="Times New Roman" pitchFamily="18" charset="0"/>
              <a:cs typeface="Times New Roman" pitchFamily="18" charset="0"/>
            </a:endParaRPr>
          </a:p>
          <a:p>
            <a:pPr algn="ct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65B86D47-69F2-437D-BC09-56E01EC5D5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627187" y="757646"/>
            <a:ext cx="8078418" cy="5760719"/>
          </a:xfrm>
          <a:prstGeom prst="rect">
            <a:avLst/>
          </a:prstGeom>
        </p:spPr>
      </p:pic>
      <p:pic>
        <p:nvPicPr>
          <p:cNvPr id="7" name="Picture 6">
            <a:extLst>
              <a:ext uri="{FF2B5EF4-FFF2-40B4-BE49-F238E27FC236}">
                <a16:creationId xmlns="" xmlns:a16="http://schemas.microsoft.com/office/drawing/2014/main" id="{F50BCA83-DD64-4FD0-B318-11764D7D3643}"/>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flipH="1">
            <a:off x="9564134" y="3829698"/>
            <a:ext cx="2230300" cy="2677431"/>
          </a:xfrm>
          <a:prstGeom prst="rect">
            <a:avLst/>
          </a:prstGeom>
        </p:spPr>
      </p:pic>
      <p:sp>
        <p:nvSpPr>
          <p:cNvPr id="5" name="TextBox 4"/>
          <p:cNvSpPr txBox="1"/>
          <p:nvPr/>
        </p:nvSpPr>
        <p:spPr>
          <a:xfrm>
            <a:off x="4663440" y="2357120"/>
            <a:ext cx="447040" cy="338554"/>
          </a:xfrm>
          <a:prstGeom prst="rect">
            <a:avLst/>
          </a:prstGeom>
          <a:noFill/>
        </p:spPr>
        <p:txBody>
          <a:bodyPr wrap="square" rtlCol="0">
            <a:spAutoFit/>
          </a:bodyPr>
          <a:lstStyle/>
          <a:p>
            <a:r>
              <a:rPr lang="en-US" sz="1600" dirty="0"/>
              <a:t>[4]</a:t>
            </a:r>
          </a:p>
        </p:txBody>
      </p:sp>
      <p:sp>
        <p:nvSpPr>
          <p:cNvPr id="8" name="TextBox 7"/>
          <p:cNvSpPr txBox="1"/>
          <p:nvPr/>
        </p:nvSpPr>
        <p:spPr>
          <a:xfrm>
            <a:off x="7487920" y="2407920"/>
            <a:ext cx="447040" cy="338554"/>
          </a:xfrm>
          <a:prstGeom prst="rect">
            <a:avLst/>
          </a:prstGeom>
          <a:noFill/>
        </p:spPr>
        <p:txBody>
          <a:bodyPr wrap="square" rtlCol="0">
            <a:spAutoFit/>
          </a:bodyPr>
          <a:lstStyle/>
          <a:p>
            <a:r>
              <a:rPr lang="en-US" sz="1600" dirty="0"/>
              <a:t>[5]</a:t>
            </a:r>
          </a:p>
        </p:txBody>
      </p:sp>
      <p:sp>
        <p:nvSpPr>
          <p:cNvPr id="9" name="TextBox 8"/>
          <p:cNvSpPr txBox="1"/>
          <p:nvPr/>
        </p:nvSpPr>
        <p:spPr>
          <a:xfrm>
            <a:off x="10251440" y="2326640"/>
            <a:ext cx="447040" cy="338554"/>
          </a:xfrm>
          <a:prstGeom prst="rect">
            <a:avLst/>
          </a:prstGeom>
          <a:noFill/>
        </p:spPr>
        <p:txBody>
          <a:bodyPr wrap="square" rtlCol="0">
            <a:spAutoFit/>
          </a:bodyPr>
          <a:lstStyle/>
          <a:p>
            <a:r>
              <a:rPr lang="en-US" sz="1600" dirty="0"/>
              <a:t>[6]</a:t>
            </a:r>
          </a:p>
        </p:txBody>
      </p:sp>
      <p:sp>
        <p:nvSpPr>
          <p:cNvPr id="13" name="TextBox 12"/>
          <p:cNvSpPr txBox="1"/>
          <p:nvPr/>
        </p:nvSpPr>
        <p:spPr>
          <a:xfrm>
            <a:off x="0" y="404947"/>
            <a:ext cx="3069771" cy="584775"/>
          </a:xfrm>
          <a:prstGeom prst="rect">
            <a:avLst/>
          </a:prstGeom>
          <a:noFill/>
        </p:spPr>
        <p:txBody>
          <a:bodyPr wrap="square" rtlCol="0">
            <a:spAutoFit/>
          </a:bodyPr>
          <a:lstStyle/>
          <a:p>
            <a:r>
              <a:rPr lang="en-IN" sz="3200" dirty="0" smtClean="0">
                <a:solidFill>
                  <a:schemeClr val="bg1"/>
                </a:solidFill>
                <a:latin typeface="Times New Roman" pitchFamily="18" charset="0"/>
                <a:cs typeface="Times New Roman" pitchFamily="18" charset="0"/>
              </a:rPr>
              <a:t>  Implementation</a:t>
            </a:r>
            <a:endParaRPr lang="en-IN" sz="3200"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2464471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 xmlns:a16="http://schemas.microsoft.com/office/drawing/2014/main" id="{609894E3-4757-4565-870B-2341CD1ED938}"/>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cstate="print"/>
          <a:stretch>
            <a:fillRect/>
          </a:stretch>
        </p:blipFill>
        <p:spPr>
          <a:xfrm>
            <a:off x="11569700" y="6235700"/>
            <a:ext cx="406400" cy="406400"/>
          </a:xfrm>
          <a:prstGeom prst="rect">
            <a:avLst/>
          </a:prstGeom>
        </p:spPr>
      </p:pic>
      <p:pic>
        <p:nvPicPr>
          <p:cNvPr id="6" name="Picture 5">
            <a:extLst>
              <a:ext uri="{FF2B5EF4-FFF2-40B4-BE49-F238E27FC236}">
                <a16:creationId xmlns="" xmlns:a16="http://schemas.microsoft.com/office/drawing/2014/main" id="{B8E4C0E7-D73C-4C4C-85B3-A3A6CD045110}"/>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 xmlns:a16="http://schemas.microsoft.com/office/drawing/2014/main" id="{79155533-E7D5-46F2-99CB-C111F205D1F5}"/>
              </a:ext>
            </a:extLst>
          </p:cNvPr>
          <p:cNvSpPr/>
          <p:nvPr/>
        </p:nvSpPr>
        <p:spPr>
          <a:xfrm>
            <a:off x="1" y="0"/>
            <a:ext cx="2795450" cy="6858000"/>
          </a:xfrm>
          <a:prstGeom prst="roundRect">
            <a:avLst>
              <a:gd name="adj" fmla="val 1355"/>
            </a:avLst>
          </a:prstGeom>
          <a:solidFill>
            <a:schemeClr val="accent1"/>
          </a:solidFill>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200" dirty="0" smtClean="0">
                <a:latin typeface="Times New Roman" panose="02020603050405020304" pitchFamily="18" charset="0"/>
                <a:cs typeface="Times New Roman" panose="02020603050405020304" pitchFamily="18" charset="0"/>
              </a:rPr>
              <a:t>Pre-</a:t>
            </a:r>
          </a:p>
          <a:p>
            <a:pPr algn="ctr"/>
            <a:r>
              <a:rPr lang="en-IN" sz="3200" dirty="0" smtClean="0">
                <a:latin typeface="Times New Roman" panose="02020603050405020304" pitchFamily="18" charset="0"/>
                <a:cs typeface="Times New Roman" panose="02020603050405020304" pitchFamily="18" charset="0"/>
              </a:rPr>
              <a:t>processing</a:t>
            </a:r>
            <a:endParaRPr lang="en-IN" sz="3200"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
        <p:nvSpPr>
          <p:cNvPr id="34" name="TextBox 33"/>
          <p:cNvSpPr txBox="1"/>
          <p:nvPr/>
        </p:nvSpPr>
        <p:spPr>
          <a:xfrm>
            <a:off x="0" y="444138"/>
            <a:ext cx="2860765" cy="584775"/>
          </a:xfrm>
          <a:prstGeom prst="rect">
            <a:avLst/>
          </a:prstGeom>
          <a:noFill/>
        </p:spPr>
        <p:txBody>
          <a:bodyPr wrap="square" rtlCol="0">
            <a:spAutoFit/>
          </a:bodyPr>
          <a:lstStyle/>
          <a:p>
            <a:r>
              <a:rPr lang="en-IN" sz="3200" dirty="0" smtClean="0">
                <a:solidFill>
                  <a:schemeClr val="bg1"/>
                </a:solidFill>
                <a:latin typeface="Times New Roman" pitchFamily="18" charset="0"/>
                <a:cs typeface="Times New Roman" pitchFamily="18" charset="0"/>
              </a:rPr>
              <a:t> Implementation</a:t>
            </a:r>
            <a:endParaRPr lang="en-IN" sz="3200" dirty="0">
              <a:solidFill>
                <a:schemeClr val="bg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587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7">
            <a:extLst>
              <a:ext uri="{FF2B5EF4-FFF2-40B4-BE49-F238E27FC236}">
                <a16:creationId xmlns="" xmlns:a16="http://schemas.microsoft.com/office/drawing/2014/main" id="{79155533-E7D5-46F2-99CB-C111F205D1F5}"/>
              </a:ext>
            </a:extLst>
          </p:cNvPr>
          <p:cNvSpPr/>
          <p:nvPr/>
        </p:nvSpPr>
        <p:spPr>
          <a:xfrm>
            <a:off x="1" y="0"/>
            <a:ext cx="3149600" cy="6857999"/>
          </a:xfrm>
          <a:prstGeom prst="roundRect">
            <a:avLst>
              <a:gd name="adj" fmla="val 1355"/>
            </a:avLst>
          </a:prstGeom>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200" dirty="0">
                <a:latin typeface="Times New Roman" panose="02020603050405020304" pitchFamily="18" charset="0"/>
                <a:cs typeface="Times New Roman" panose="02020603050405020304" pitchFamily="18" charset="0"/>
              </a:rPr>
              <a:t>Model Architecture</a:t>
            </a:r>
          </a:p>
        </p:txBody>
      </p:sp>
      <p:pic>
        <p:nvPicPr>
          <p:cNvPr id="11" name="Picture 10" descr="Screenshot (25).png"/>
          <p:cNvPicPr>
            <a:picLocks noChangeAspect="1"/>
          </p:cNvPicPr>
          <p:nvPr/>
        </p:nvPicPr>
        <p:blipFill>
          <a:blip r:embed="rId2" cstate="print"/>
          <a:stretch>
            <a:fillRect/>
          </a:stretch>
        </p:blipFill>
        <p:spPr>
          <a:xfrm>
            <a:off x="4493260" y="132080"/>
            <a:ext cx="6375400" cy="6573520"/>
          </a:xfrm>
          <a:prstGeom prst="rect">
            <a:avLst/>
          </a:prstGeom>
        </p:spPr>
      </p:pic>
      <p:sp>
        <p:nvSpPr>
          <p:cNvPr id="12" name="TextBox 11"/>
          <p:cNvSpPr txBox="1"/>
          <p:nvPr/>
        </p:nvSpPr>
        <p:spPr>
          <a:xfrm>
            <a:off x="156754" y="538480"/>
            <a:ext cx="2931886" cy="584775"/>
          </a:xfrm>
          <a:prstGeom prst="rect">
            <a:avLst/>
          </a:prstGeom>
          <a:noFill/>
        </p:spPr>
        <p:txBody>
          <a:bodyPr wrap="square" rtlCol="0">
            <a:spAutoFit/>
          </a:bodyPr>
          <a:lstStyle/>
          <a:p>
            <a:r>
              <a:rPr lang="en-US" sz="2800" dirty="0">
                <a:solidFill>
                  <a:schemeClr val="bg1"/>
                </a:solidFill>
                <a:latin typeface="Times New Roman" pitchFamily="18" charset="0"/>
                <a:cs typeface="Times New Roman" pitchFamily="18" charset="0"/>
              </a:rPr>
              <a:t> </a:t>
            </a:r>
            <a:r>
              <a:rPr lang="en-US" sz="3200" dirty="0" smtClean="0">
                <a:solidFill>
                  <a:schemeClr val="bg1"/>
                </a:solidFill>
                <a:latin typeface="Times New Roman" pitchFamily="18" charset="0"/>
                <a:cs typeface="Times New Roman" pitchFamily="18" charset="0"/>
              </a:rPr>
              <a:t>Implementation</a:t>
            </a:r>
            <a:endParaRPr lang="en-US" sz="3200" dirty="0">
              <a:solidFill>
                <a:schemeClr val="bg1"/>
              </a:solidFill>
              <a:latin typeface="Times New Roman" pitchFamily="18"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EC059072-DC3E-463F-AD85-CBCA7350089D}"/>
              </a:ext>
            </a:extLst>
          </p:cNvPr>
          <p:cNvGraphicFramePr>
            <a:graphicFrameLocks noGrp="1"/>
          </p:cNvGraphicFramePr>
          <p:nvPr>
            <p:extLst>
              <p:ext uri="{D42A27DB-BD31-4B8C-83A1-F6EECF244321}">
                <p14:modId xmlns="" xmlns:p14="http://schemas.microsoft.com/office/powerpoint/2010/main" val="1332394278"/>
              </p:ext>
            </p:extLst>
          </p:nvPr>
        </p:nvGraphicFramePr>
        <p:xfrm>
          <a:off x="2664823" y="1160583"/>
          <a:ext cx="9392194" cy="4357268"/>
        </p:xfrm>
        <a:graphic>
          <a:graphicData uri="http://schemas.openxmlformats.org/drawingml/2006/table">
            <a:tbl>
              <a:tblPr firstRow="1" bandRow="1">
                <a:tableStyleId>{46F890A9-2807-4EBB-B81D-B2AA78EC7F39}</a:tableStyleId>
              </a:tblPr>
              <a:tblGrid>
                <a:gridCol w="3455452">
                  <a:extLst>
                    <a:ext uri="{9D8B030D-6E8A-4147-A177-3AD203B41FA5}">
                      <a16:colId xmlns="" xmlns:a16="http://schemas.microsoft.com/office/drawing/2014/main" val="2346521323"/>
                    </a:ext>
                  </a:extLst>
                </a:gridCol>
                <a:gridCol w="1554954">
                  <a:extLst>
                    <a:ext uri="{9D8B030D-6E8A-4147-A177-3AD203B41FA5}">
                      <a16:colId xmlns="" xmlns:a16="http://schemas.microsoft.com/office/drawing/2014/main" val="3817753354"/>
                    </a:ext>
                  </a:extLst>
                </a:gridCol>
                <a:gridCol w="1043768">
                  <a:extLst>
                    <a:ext uri="{9D8B030D-6E8A-4147-A177-3AD203B41FA5}">
                      <a16:colId xmlns="" xmlns:a16="http://schemas.microsoft.com/office/drawing/2014/main" val="3116536382"/>
                    </a:ext>
                  </a:extLst>
                </a:gridCol>
                <a:gridCol w="1046355">
                  <a:extLst>
                    <a:ext uri="{9D8B030D-6E8A-4147-A177-3AD203B41FA5}">
                      <a16:colId xmlns="" xmlns:a16="http://schemas.microsoft.com/office/drawing/2014/main" val="1732828058"/>
                    </a:ext>
                  </a:extLst>
                </a:gridCol>
                <a:gridCol w="2291665">
                  <a:extLst>
                    <a:ext uri="{9D8B030D-6E8A-4147-A177-3AD203B41FA5}">
                      <a16:colId xmlns="" xmlns:a16="http://schemas.microsoft.com/office/drawing/2014/main" val="2749365122"/>
                    </a:ext>
                  </a:extLst>
                </a:gridCol>
              </a:tblGrid>
              <a:tr h="777714">
                <a:tc>
                  <a:txBody>
                    <a:bodyPr/>
                    <a:lstStyle/>
                    <a:p>
                      <a:r>
                        <a:rPr lang="en-IN" sz="1800" dirty="0"/>
                        <a:t>                  Model Name</a:t>
                      </a:r>
                      <a:endParaRPr lang="en-IN" sz="1800" dirty="0">
                        <a:latin typeface="Times New Roman" panose="02020603050405020304" pitchFamily="18" charset="0"/>
                        <a:cs typeface="Times New Roman" panose="02020603050405020304" pitchFamily="18" charset="0"/>
                      </a:endParaRPr>
                    </a:p>
                  </a:txBody>
                  <a:tcPr anchor="ctr"/>
                </a:tc>
                <a:tc>
                  <a:txBody>
                    <a:bodyPr/>
                    <a:lstStyle/>
                    <a:p>
                      <a:r>
                        <a:rPr lang="en-IN" sz="1800" dirty="0"/>
                        <a:t>    Dataset</a:t>
                      </a:r>
                      <a:endParaRPr lang="en-IN" sz="1800" dirty="0">
                        <a:latin typeface="Times New Roman" panose="02020603050405020304" pitchFamily="18" charset="0"/>
                        <a:cs typeface="Times New Roman" panose="02020603050405020304" pitchFamily="18" charset="0"/>
                      </a:endParaRPr>
                    </a:p>
                  </a:txBody>
                  <a:tcPr anchor="ctr"/>
                </a:tc>
                <a:tc>
                  <a:txBody>
                    <a:bodyPr/>
                    <a:lstStyle/>
                    <a:p>
                      <a:r>
                        <a:rPr lang="en-IN" sz="1800" dirty="0"/>
                        <a:t>No of Videos</a:t>
                      </a:r>
                      <a:endParaRPr lang="en-IN" sz="1800" dirty="0">
                        <a:latin typeface="Times New Roman" panose="02020603050405020304" pitchFamily="18" charset="0"/>
                        <a:cs typeface="Times New Roman" panose="02020603050405020304" pitchFamily="18" charset="0"/>
                      </a:endParaRPr>
                    </a:p>
                  </a:txBody>
                  <a:tcPr anchor="ctr"/>
                </a:tc>
                <a:tc>
                  <a:txBody>
                    <a:bodyPr/>
                    <a:lstStyle/>
                    <a:p>
                      <a:r>
                        <a:rPr lang="en-IN" sz="1800" dirty="0"/>
                        <a:t>Sequence Length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Accuracy</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570818348"/>
                  </a:ext>
                </a:extLst>
              </a:tr>
              <a:tr h="444408">
                <a:tc>
                  <a:txBody>
                    <a:bodyPr/>
                    <a:lstStyle/>
                    <a:p>
                      <a:pPr algn="l" fontAlgn="b"/>
                      <a:r>
                        <a:rPr lang="en-IN" sz="1800" u="none" strike="noStrike" dirty="0">
                          <a:effectLst/>
                        </a:rPr>
                        <a:t>model_84_acc_10_frames_final_data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Our Dataset</a:t>
                      </a:r>
                      <a:endParaRPr lang="en-IN" sz="1800" dirty="0">
                        <a:latin typeface="Times New Roman" panose="02020603050405020304" pitchFamily="18" charset="0"/>
                        <a:cs typeface="Times New Roman" panose="02020603050405020304" pitchFamily="18" charset="0"/>
                      </a:endParaRPr>
                    </a:p>
                    <a:p>
                      <a:endParaRPr lang="en-US" dirty="0"/>
                    </a:p>
                  </a:txBody>
                  <a:tcPr anchor="ctr"/>
                </a:tc>
                <a:tc row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    6000</a:t>
                      </a:r>
                      <a:endParaRPr lang="en-IN" sz="1800" dirty="0">
                        <a:latin typeface="Times New Roman" panose="02020603050405020304" pitchFamily="18" charset="0"/>
                        <a:cs typeface="Times New Roman" panose="02020603050405020304" pitchFamily="18" charset="0"/>
                      </a:endParaRPr>
                    </a:p>
                    <a:p>
                      <a:endParaRPr lang="en-US" dirty="0"/>
                    </a:p>
                  </a:txBody>
                  <a:tcPr anchor="ctr"/>
                </a:tc>
                <a:tc>
                  <a:txBody>
                    <a:bodyPr/>
                    <a:lstStyle/>
                    <a:p>
                      <a:pPr algn="ctr"/>
                      <a:r>
                        <a:rPr lang="en-IN" sz="1800" dirty="0"/>
                        <a:t>10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a:solidFill>
                            <a:srgbClr val="FF0000"/>
                          </a:solidFill>
                        </a:rPr>
                        <a:t>84. 662519</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698964971"/>
                  </a:ext>
                </a:extLst>
              </a:tr>
              <a:tr h="756141">
                <a:tc>
                  <a:txBody>
                    <a:bodyPr/>
                    <a:lstStyle/>
                    <a:p>
                      <a:pPr algn="l" fontAlgn="b"/>
                      <a:r>
                        <a:rPr lang="en-IN" sz="1800" u="none" strike="noStrike" dirty="0">
                          <a:effectLst/>
                        </a:rPr>
                        <a:t>model_87_acc_20_frames_final_data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a:solidFill>
                            <a:srgbClr val="FF0000"/>
                          </a:solidFill>
                        </a:rPr>
                        <a:t>87.79160186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2599329537"/>
                  </a:ext>
                </a:extLst>
              </a:tr>
              <a:tr h="756141">
                <a:tc>
                  <a:txBody>
                    <a:bodyPr/>
                    <a:lstStyle/>
                    <a:p>
                      <a:pPr algn="l" fontAlgn="b"/>
                      <a:r>
                        <a:rPr lang="en-IN" sz="1800" u="none" strike="noStrike" dirty="0">
                          <a:effectLst/>
                        </a:rPr>
                        <a:t>model_89_acc_40_frames_final_data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40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a:solidFill>
                            <a:srgbClr val="FF0000"/>
                          </a:solidFill>
                        </a:rPr>
                        <a:t>89.3468118195956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438111190"/>
                  </a:ext>
                </a:extLst>
              </a:tr>
              <a:tr h="756141">
                <a:tc>
                  <a:txBody>
                    <a:bodyPr/>
                    <a:lstStyle/>
                    <a:p>
                      <a:pPr algn="l" fontAlgn="b"/>
                      <a:r>
                        <a:rPr lang="en-IN" sz="1800" u="none" strike="noStrike" dirty="0">
                          <a:effectLst/>
                        </a:rPr>
                        <a:t>model_91_acc_60_frames_final_data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60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a:solidFill>
                            <a:srgbClr val="FF0000"/>
                          </a:solidFill>
                        </a:rPr>
                        <a:t>91.5909797822706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2100004864"/>
                  </a:ext>
                </a:extLst>
              </a:tr>
              <a:tr h="756141">
                <a:tc>
                  <a:txBody>
                    <a:bodyPr/>
                    <a:lstStyle/>
                    <a:p>
                      <a:pPr algn="l" fontAlgn="b"/>
                      <a:r>
                        <a:rPr lang="en-IN" sz="1800" u="none" strike="noStrike" dirty="0">
                          <a:effectLst/>
                        </a:rPr>
                        <a:t>model_93_acc_100_frames_final_data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b="0" i="0" u="none" strike="noStrike" dirty="0">
                          <a:solidFill>
                            <a:schemeClr val="dk1"/>
                          </a:solidFill>
                          <a:effectLst/>
                          <a:latin typeface="+mn-lt"/>
                          <a:cs typeface="+mn-cs"/>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92.4981855883877</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477814214"/>
                  </a:ext>
                </a:extLst>
              </a:tr>
            </a:tbl>
          </a:graphicData>
        </a:graphic>
      </p:graphicFrame>
      <p:sp>
        <p:nvSpPr>
          <p:cNvPr id="4" name="Rectangle: Rounded Corners 3">
            <a:extLst>
              <a:ext uri="{FF2B5EF4-FFF2-40B4-BE49-F238E27FC236}">
                <a16:creationId xmlns="" xmlns:a16="http://schemas.microsoft.com/office/drawing/2014/main" id="{0099DD6F-B1C3-4C79-9660-DD7F93B54C0D}"/>
              </a:ext>
            </a:extLst>
          </p:cNvPr>
          <p:cNvSpPr/>
          <p:nvPr/>
        </p:nvSpPr>
        <p:spPr>
          <a:xfrm>
            <a:off x="0" y="0"/>
            <a:ext cx="2468880" cy="6858000"/>
          </a:xfrm>
          <a:prstGeom prst="roundRect">
            <a:avLst>
              <a:gd name="adj" fmla="val 1355"/>
            </a:avLst>
          </a:prstGeom>
          <a:solidFill>
            <a:schemeClr val="accent1"/>
          </a:solidFill>
          <a:ln>
            <a:solidFill>
              <a:schemeClr val="accent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Results</a:t>
            </a:r>
          </a:p>
          <a:p>
            <a:pPr algn="ctr"/>
            <a:r>
              <a:rPr lang="en-IN" sz="3600" dirty="0" smtClean="0">
                <a:latin typeface="Times New Roman" panose="02020603050405020304" pitchFamily="18" charset="0"/>
                <a:cs typeface="Times New Roman" panose="02020603050405020304" pitchFamily="18" charset="0"/>
              </a:rPr>
              <a:t>Discussion</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2300645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9326" y="783771"/>
            <a:ext cx="8791303" cy="5159829"/>
          </a:xfrm>
        </p:spPr>
        <p:txBody>
          <a:bodyPr>
            <a:normAutofit/>
          </a:bodyPr>
          <a:lstStyle/>
          <a:p>
            <a:r>
              <a:rPr lang="en-IN" sz="2800" dirty="0" smtClean="0"/>
              <a:t>We presented a neural network-based approach to classify the video as deep fake or real, along with the confidence of proposed model.</a:t>
            </a:r>
          </a:p>
          <a:p>
            <a:r>
              <a:rPr lang="en-IN" sz="2800" dirty="0" smtClean="0"/>
              <a:t>Our method is capable of predicting the output by processing 1 second of video (10 frames per second)with a good accuracy.</a:t>
            </a:r>
          </a:p>
          <a:p>
            <a:r>
              <a:rPr lang="en-IN" sz="2800" dirty="0" smtClean="0"/>
              <a:t>We implemented the model by using pre-trained </a:t>
            </a:r>
            <a:r>
              <a:rPr lang="en-IN" sz="2800" dirty="0" err="1" smtClean="0"/>
              <a:t>ResNext</a:t>
            </a:r>
            <a:r>
              <a:rPr lang="en-IN" sz="2800" dirty="0" smtClean="0"/>
              <a:t> CNN model to extract the frame level features and LSTM for temporal sequence processing to spot the changes between the t and t-1 frame. </a:t>
            </a:r>
          </a:p>
          <a:p>
            <a:r>
              <a:rPr lang="en-IN" sz="2800" dirty="0" smtClean="0"/>
              <a:t>Our model can process the video in the frame sequence of 10,20,40,60,80,100.</a:t>
            </a:r>
            <a:endParaRPr lang="en-IN" sz="2800" dirty="0"/>
          </a:p>
        </p:txBody>
      </p:sp>
      <p:sp>
        <p:nvSpPr>
          <p:cNvPr id="6" name="TextBox 5"/>
          <p:cNvSpPr txBox="1"/>
          <p:nvPr/>
        </p:nvSpPr>
        <p:spPr>
          <a:xfrm>
            <a:off x="0" y="0"/>
            <a:ext cx="2625634" cy="6907257"/>
          </a:xfrm>
          <a:prstGeom prst="rect">
            <a:avLst/>
          </a:prstGeom>
          <a:solidFill>
            <a:schemeClr val="accent1"/>
          </a:solidFill>
        </p:spPr>
        <p:txBody>
          <a:bodyPr wrap="square" rtlCol="0" anchor="ctr">
            <a:spAutoFit/>
          </a:bodyPr>
          <a:lstStyle/>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sz="2800" dirty="0" smtClean="0">
                <a:solidFill>
                  <a:schemeClr val="bg1"/>
                </a:solidFill>
              </a:rPr>
              <a:t>  </a:t>
            </a:r>
          </a:p>
          <a:p>
            <a:r>
              <a:rPr lang="en-IN" sz="3600" dirty="0" smtClean="0">
                <a:solidFill>
                  <a:schemeClr val="bg1"/>
                </a:solidFill>
              </a:rPr>
              <a:t> </a:t>
            </a:r>
            <a:r>
              <a:rPr lang="en-IN" sz="4000" dirty="0" smtClean="0">
                <a:solidFill>
                  <a:schemeClr val="bg1"/>
                </a:solidFill>
                <a:latin typeface="Times New Roman" pitchFamily="18" charset="0"/>
                <a:cs typeface="Times New Roman" pitchFamily="18" charset="0"/>
              </a:rPr>
              <a:t>Conclusion</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solidFill>
                <a:schemeClr val="bg1"/>
              </a:solidFill>
            </a:endParaRPr>
          </a:p>
          <a:p>
            <a:endParaRPr lang="en-IN" dirty="0" smtClean="0">
              <a:solidFill>
                <a:schemeClr val="bg1"/>
              </a:solidFill>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
            <a:extLst>
              <a:ext uri="{FF2B5EF4-FFF2-40B4-BE49-F238E27FC236}">
                <a16:creationId xmlns="" xmlns:a16="http://schemas.microsoft.com/office/drawing/2014/main" id="{0099DD6F-B1C3-4C79-9660-DD7F93B54C0D}"/>
              </a:ext>
            </a:extLst>
          </p:cNvPr>
          <p:cNvSpPr/>
          <p:nvPr/>
        </p:nvSpPr>
        <p:spPr>
          <a:xfrm>
            <a:off x="0" y="0"/>
            <a:ext cx="2550160" cy="685800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2743200" y="589281"/>
            <a:ext cx="9113520" cy="5909310"/>
          </a:xfrm>
          <a:prstGeom prst="rect">
            <a:avLst/>
          </a:prstGeom>
          <a:noFill/>
        </p:spPr>
        <p:txBody>
          <a:bodyPr wrap="square" rtlCol="0">
            <a:spAutoFit/>
          </a:bodyPr>
          <a:lstStyle/>
          <a:p>
            <a:pPr algn="ctr"/>
            <a:r>
              <a:rPr lang="en-US" sz="1600" b="1" dirty="0">
                <a:latin typeface="Lucida Bright" pitchFamily="18" charset="0"/>
              </a:rPr>
              <a:t>[1]</a:t>
            </a:r>
            <a:r>
              <a:rPr lang="en-US" sz="1600" dirty="0">
                <a:latin typeface="Lucida Bright" pitchFamily="18" charset="0"/>
              </a:rPr>
              <a:t> “Capsule-Forensics Networks for </a:t>
            </a:r>
            <a:r>
              <a:rPr lang="en-US" sz="1600" dirty="0" err="1">
                <a:latin typeface="Lucida Bright" pitchFamily="18" charset="0"/>
              </a:rPr>
              <a:t>Deepfake</a:t>
            </a:r>
            <a:r>
              <a:rPr lang="en-US" sz="1600" dirty="0">
                <a:latin typeface="Lucida Bright" pitchFamily="18" charset="0"/>
              </a:rPr>
              <a:t> Detection” ,</a:t>
            </a:r>
            <a:r>
              <a:rPr lang="en-US" sz="1600" dirty="0" err="1">
                <a:latin typeface="Lucida Bright" pitchFamily="18" charset="0"/>
              </a:rPr>
              <a:t>Huy</a:t>
            </a:r>
            <a:r>
              <a:rPr lang="en-US" sz="1600" dirty="0">
                <a:latin typeface="Lucida Bright" pitchFamily="18" charset="0"/>
              </a:rPr>
              <a:t> H. Nguyen, Junichi   </a:t>
            </a:r>
            <a:r>
              <a:rPr lang="en-US" sz="1600" dirty="0" err="1">
                <a:latin typeface="Lucida Bright" pitchFamily="18" charset="0"/>
              </a:rPr>
              <a:t>Yamagishi</a:t>
            </a:r>
            <a:r>
              <a:rPr lang="en-US" sz="1600" dirty="0">
                <a:latin typeface="Lucida Bright" pitchFamily="18" charset="0"/>
              </a:rPr>
              <a:t> &amp; Isao </a:t>
            </a:r>
            <a:r>
              <a:rPr lang="en-US" sz="1600" dirty="0" err="1">
                <a:latin typeface="Lucida Bright" pitchFamily="18" charset="0"/>
              </a:rPr>
              <a:t>Echizen</a:t>
            </a:r>
            <a:r>
              <a:rPr lang="en-US" sz="1600" dirty="0">
                <a:latin typeface="Lucida Bright" pitchFamily="18" charset="0"/>
              </a:rPr>
              <a:t>, </a:t>
            </a:r>
            <a:r>
              <a:rPr lang="en-US" sz="1600" dirty="0">
                <a:latin typeface="Lucida Bright" pitchFamily="18" charset="0"/>
                <a:hlinkClick r:id="rId2"/>
              </a:rPr>
              <a:t>https://link.springer.com/chapter/10.1007/978-3-030-87664-7_13</a:t>
            </a:r>
            <a:endParaRPr lang="en-US" sz="1600" dirty="0">
              <a:latin typeface="Lucida Bright" pitchFamily="18" charset="0"/>
            </a:endParaRPr>
          </a:p>
          <a:p>
            <a:pPr algn="ctr"/>
            <a:endParaRPr lang="en-US" sz="1600" dirty="0">
              <a:latin typeface="Lucida Bright" pitchFamily="18" charset="0"/>
            </a:endParaRPr>
          </a:p>
          <a:p>
            <a:pPr algn="ctr"/>
            <a:r>
              <a:rPr lang="en-US" sz="1600" b="1" dirty="0">
                <a:latin typeface="Lucida Bright" pitchFamily="18" charset="0"/>
              </a:rPr>
              <a:t>[2]</a:t>
            </a:r>
            <a:r>
              <a:rPr lang="en-US" sz="1600" dirty="0">
                <a:latin typeface="Lucida Bright" pitchFamily="18" charset="0"/>
              </a:rPr>
              <a:t> A GAN-Based Model of </a:t>
            </a:r>
            <a:r>
              <a:rPr lang="en-US" sz="1600" dirty="0" err="1">
                <a:latin typeface="Lucida Bright" pitchFamily="18" charset="0"/>
              </a:rPr>
              <a:t>Deepfake</a:t>
            </a:r>
            <a:r>
              <a:rPr lang="en-US" sz="1600" dirty="0">
                <a:latin typeface="Lucida Bright" pitchFamily="18" charset="0"/>
              </a:rPr>
              <a:t> Detection in Social Media, </a:t>
            </a:r>
            <a:r>
              <a:rPr lang="en-US" sz="1600" dirty="0" err="1">
                <a:latin typeface="Lucida Bright" pitchFamily="18" charset="0"/>
              </a:rPr>
              <a:t>Preeti</a:t>
            </a:r>
            <a:r>
              <a:rPr lang="en-US" sz="1600" dirty="0">
                <a:latin typeface="Lucida Bright" pitchFamily="18" charset="0"/>
              </a:rPr>
              <a:t> a*, </a:t>
            </a:r>
            <a:r>
              <a:rPr lang="en-US" sz="1600" dirty="0" err="1">
                <a:latin typeface="Lucida Bright" pitchFamily="18" charset="0"/>
              </a:rPr>
              <a:t>Manoj</a:t>
            </a:r>
            <a:r>
              <a:rPr lang="en-US" sz="1600" dirty="0">
                <a:latin typeface="Lucida Bright" pitchFamily="18" charset="0"/>
              </a:rPr>
              <a:t> Kumar b*, </a:t>
            </a:r>
            <a:r>
              <a:rPr lang="en-US" sz="1600" dirty="0" err="1">
                <a:latin typeface="Lucida Bright" pitchFamily="18" charset="0"/>
              </a:rPr>
              <a:t>HiteshKumarSharmaa,b</a:t>
            </a:r>
            <a:r>
              <a:rPr lang="en-US" sz="1600" dirty="0">
                <a:latin typeface="Lucida Bright" pitchFamily="18" charset="0"/>
              </a:rPr>
              <a:t>,  </a:t>
            </a:r>
            <a:r>
              <a:rPr lang="en-US" sz="1600" dirty="0">
                <a:hlinkClick r:id="rId3"/>
              </a:rPr>
              <a:t>A GAN-Based Model of </a:t>
            </a:r>
            <a:r>
              <a:rPr lang="en-US" sz="1600" dirty="0" err="1">
                <a:hlinkClick r:id="rId3"/>
              </a:rPr>
              <a:t>Deepfake</a:t>
            </a:r>
            <a:r>
              <a:rPr lang="en-US" sz="1600" dirty="0">
                <a:hlinkClick r:id="rId3"/>
              </a:rPr>
              <a:t> Detection in Social Media – </a:t>
            </a:r>
            <a:r>
              <a:rPr lang="en-US" sz="1600" dirty="0" err="1">
                <a:hlinkClick r:id="rId3"/>
              </a:rPr>
              <a:t>ScienceDirect</a:t>
            </a:r>
            <a:endParaRPr lang="en-US" sz="1600" dirty="0"/>
          </a:p>
          <a:p>
            <a:pPr algn="ctr"/>
            <a:endParaRPr lang="en-US" sz="1600" dirty="0"/>
          </a:p>
          <a:p>
            <a:pPr algn="ctr"/>
            <a:r>
              <a:rPr lang="en-US" sz="1600" b="1" dirty="0"/>
              <a:t>[3]</a:t>
            </a:r>
            <a:r>
              <a:rPr lang="en-US" sz="1600" dirty="0"/>
              <a:t> </a:t>
            </a:r>
            <a:r>
              <a:rPr lang="en-US" sz="1600" dirty="0">
                <a:latin typeface="Lucida Bright" pitchFamily="18" charset="0"/>
              </a:rPr>
              <a:t>Face X-ray for More General Face Forgery Detection </a:t>
            </a:r>
            <a:r>
              <a:rPr lang="en-US" sz="1600" dirty="0" err="1">
                <a:latin typeface="Lucida Bright" pitchFamily="18" charset="0"/>
              </a:rPr>
              <a:t>Lingzhi</a:t>
            </a:r>
            <a:r>
              <a:rPr lang="en-US" sz="1600" dirty="0">
                <a:latin typeface="Lucida Bright" pitchFamily="18" charset="0"/>
              </a:rPr>
              <a:t> Li1∗† </a:t>
            </a:r>
            <a:r>
              <a:rPr lang="en-US" sz="1600" dirty="0" err="1">
                <a:latin typeface="Lucida Bright" pitchFamily="18" charset="0"/>
              </a:rPr>
              <a:t>Jianmin</a:t>
            </a:r>
            <a:r>
              <a:rPr lang="en-US" sz="1600" dirty="0">
                <a:latin typeface="Lucida Bright" pitchFamily="18" charset="0"/>
              </a:rPr>
              <a:t> </a:t>
            </a:r>
            <a:r>
              <a:rPr lang="en-US" sz="1600" dirty="0" err="1">
                <a:latin typeface="Lucida Bright" pitchFamily="18" charset="0"/>
              </a:rPr>
              <a:t>Bao</a:t>
            </a:r>
            <a:r>
              <a:rPr lang="en-US" sz="1600" dirty="0">
                <a:latin typeface="Lucida Bright" pitchFamily="18" charset="0"/>
              </a:rPr>
              <a:t> Ting Zhang2 </a:t>
            </a:r>
            <a:r>
              <a:rPr lang="en-US" sz="1600" dirty="0" err="1">
                <a:latin typeface="Lucida Bright" pitchFamily="18" charset="0"/>
              </a:rPr>
              <a:t>Hao</a:t>
            </a:r>
            <a:r>
              <a:rPr lang="en-US" sz="1600" dirty="0">
                <a:latin typeface="Lucida Bright" pitchFamily="18" charset="0"/>
              </a:rPr>
              <a:t> Yang2 Dong Chen2 Fang Wen2 </a:t>
            </a:r>
            <a:r>
              <a:rPr lang="en-US" sz="1600" dirty="0" err="1">
                <a:latin typeface="Lucida Bright" pitchFamily="18" charset="0"/>
              </a:rPr>
              <a:t>Baining</a:t>
            </a:r>
            <a:r>
              <a:rPr lang="en-US" sz="1600" dirty="0">
                <a:latin typeface="Lucida Bright" pitchFamily="18" charset="0"/>
              </a:rPr>
              <a:t> Guo2 1Peking University 2Microsoft </a:t>
            </a:r>
            <a:r>
              <a:rPr lang="en-US" sz="1600" dirty="0" err="1">
                <a:latin typeface="Lucida Bright" pitchFamily="18" charset="0"/>
              </a:rPr>
              <a:t>ResearchAsia,</a:t>
            </a:r>
            <a:r>
              <a:rPr lang="en-US" sz="1600" dirty="0" err="1">
                <a:latin typeface="Lucida Bright" pitchFamily="18" charset="0"/>
                <a:hlinkClick r:id="rId4"/>
              </a:rPr>
              <a:t>https</a:t>
            </a:r>
            <a:r>
              <a:rPr lang="en-US" sz="1600" dirty="0">
                <a:latin typeface="Lucida Bright" pitchFamily="18" charset="0"/>
                <a:hlinkClick r:id="rId4"/>
              </a:rPr>
              <a:t>://</a:t>
            </a:r>
            <a:r>
              <a:rPr lang="en-US" sz="1600" dirty="0" err="1">
                <a:latin typeface="Lucida Bright" pitchFamily="18" charset="0"/>
                <a:hlinkClick r:id="rId4"/>
              </a:rPr>
              <a:t>openaccess.thecvf.com</a:t>
            </a:r>
            <a:r>
              <a:rPr lang="en-US" sz="1600" dirty="0">
                <a:latin typeface="Lucida Bright" pitchFamily="18" charset="0"/>
                <a:hlinkClick r:id="rId4"/>
              </a:rPr>
              <a:t>/content_CVPR_2020/papers/Li_Face_X-Ray_for_More_General_Face_Forgery_Detection_CVPR_2020_paper.pdf</a:t>
            </a:r>
            <a:endParaRPr lang="en-US" sz="1600" dirty="0">
              <a:latin typeface="Lucida Bright" pitchFamily="18" charset="0"/>
            </a:endParaRPr>
          </a:p>
          <a:p>
            <a:pPr algn="ctr"/>
            <a:endParaRPr lang="en-US" sz="1600" dirty="0">
              <a:latin typeface="Lucida Bright" pitchFamily="18" charset="0"/>
            </a:endParaRPr>
          </a:p>
          <a:p>
            <a:pPr algn="ctr"/>
            <a:r>
              <a:rPr lang="en-US" sz="1600" b="1" dirty="0">
                <a:latin typeface="Lucida Bright" pitchFamily="18" charset="0"/>
              </a:rPr>
              <a:t>[4]</a:t>
            </a:r>
            <a:r>
              <a:rPr lang="en-US" sz="1600" dirty="0">
                <a:latin typeface="Lucida Bright" pitchFamily="18" charset="0"/>
              </a:rPr>
              <a:t> </a:t>
            </a:r>
            <a:r>
              <a:rPr lang="en-US" sz="1600" dirty="0" err="1">
                <a:latin typeface="Lucida Bright" pitchFamily="18" charset="0"/>
              </a:rPr>
              <a:t>FaceForensics</a:t>
            </a:r>
            <a:r>
              <a:rPr lang="en-US" sz="1600" dirty="0">
                <a:latin typeface="Lucida Bright" pitchFamily="18" charset="0"/>
              </a:rPr>
              <a:t>++: Learning to Detect Manipulated Facial Images </a:t>
            </a:r>
            <a:r>
              <a:rPr lang="en-US" sz="1600" dirty="0">
                <a:latin typeface="Lucida Bright" pitchFamily="18" charset="0"/>
                <a:hlinkClick r:id="rId5"/>
              </a:rPr>
              <a:t>https://github.com/ondyari/FaceForensics</a:t>
            </a:r>
            <a:endParaRPr lang="en-US" sz="1600" dirty="0">
              <a:latin typeface="Lucida Bright" pitchFamily="18" charset="0"/>
            </a:endParaRPr>
          </a:p>
          <a:p>
            <a:pPr algn="ctr"/>
            <a:endParaRPr lang="en-US" sz="1600" dirty="0">
              <a:latin typeface="Lucida Bright" pitchFamily="18" charset="0"/>
            </a:endParaRPr>
          </a:p>
          <a:p>
            <a:pPr algn="ctr"/>
            <a:endParaRPr lang="en-US" sz="100" dirty="0">
              <a:latin typeface="Lucida Bright" pitchFamily="18" charset="0"/>
            </a:endParaRPr>
          </a:p>
          <a:p>
            <a:pPr algn="ctr"/>
            <a:r>
              <a:rPr lang="en-US" sz="1600" b="1" dirty="0">
                <a:latin typeface="Lucida Bright" pitchFamily="18" charset="0"/>
              </a:rPr>
              <a:t>[5]</a:t>
            </a:r>
            <a:r>
              <a:rPr lang="en-US" sz="1600" dirty="0">
                <a:latin typeface="Lucida Bright" pitchFamily="18" charset="0"/>
              </a:rPr>
              <a:t> Deep Fake Detection Challenge </a:t>
            </a:r>
            <a:r>
              <a:rPr lang="en-US" sz="1600" dirty="0" err="1">
                <a:latin typeface="Lucida Bright" pitchFamily="18" charset="0"/>
              </a:rPr>
              <a:t>DataSet</a:t>
            </a:r>
            <a:r>
              <a:rPr lang="en-US" sz="1600" dirty="0">
                <a:latin typeface="Lucida Bright" pitchFamily="18" charset="0"/>
              </a:rPr>
              <a:t>. </a:t>
            </a:r>
            <a:r>
              <a:rPr lang="en-US" sz="1600" dirty="0">
                <a:latin typeface="Lucida Bright" pitchFamily="18" charset="0"/>
                <a:hlinkClick r:id="rId6"/>
              </a:rPr>
              <a:t>https://www.kaggle.com/c/deepfake-detection-challenge/data</a:t>
            </a:r>
            <a:endParaRPr lang="en-US" sz="1600" dirty="0">
              <a:latin typeface="Lucida Bright" pitchFamily="18" charset="0"/>
            </a:endParaRPr>
          </a:p>
          <a:p>
            <a:pPr algn="just"/>
            <a:endParaRPr lang="en-US" sz="1600" dirty="0">
              <a:latin typeface="Lucida Bright" pitchFamily="18" charset="0"/>
            </a:endParaRPr>
          </a:p>
          <a:p>
            <a:pPr algn="ctr"/>
            <a:r>
              <a:rPr lang="en-US" sz="1600" b="1" dirty="0">
                <a:latin typeface="Lucida Bright" pitchFamily="18" charset="0"/>
              </a:rPr>
              <a:t>[6]</a:t>
            </a:r>
            <a:r>
              <a:rPr lang="en-US" sz="1600" dirty="0">
                <a:latin typeface="Lucida Bright" pitchFamily="18" charset="0"/>
              </a:rPr>
              <a:t> Celeb-DF: A Large-scale Challenging Dataset for </a:t>
            </a:r>
            <a:r>
              <a:rPr lang="en-US" sz="1600" dirty="0" err="1">
                <a:latin typeface="Lucida Bright" pitchFamily="18" charset="0"/>
              </a:rPr>
              <a:t>DeepFake</a:t>
            </a:r>
            <a:r>
              <a:rPr lang="en-US" sz="1600" dirty="0">
                <a:latin typeface="Lucida Bright" pitchFamily="18" charset="0"/>
              </a:rPr>
              <a:t> Forensics, </a:t>
            </a:r>
            <a:r>
              <a:rPr lang="en-US" sz="1600" dirty="0">
                <a:latin typeface="Lucida Bright" pitchFamily="18" charset="0"/>
                <a:hlinkClick r:id="rId7"/>
              </a:rPr>
              <a:t>https://github.com/yuezunli/celeb-deepfakeforensics</a:t>
            </a:r>
            <a:endParaRPr lang="en-US" sz="1600" dirty="0">
              <a:latin typeface="Lucida Bright" pitchFamily="18" charset="0"/>
            </a:endParaRPr>
          </a:p>
          <a:p>
            <a:pPr algn="just"/>
            <a:endParaRPr lang="en-US" sz="1600" dirty="0">
              <a:latin typeface="Lucida Bright" pitchFamily="18" charset="0"/>
            </a:endParaRPr>
          </a:p>
          <a:p>
            <a:pPr algn="just"/>
            <a:endParaRPr lang="en-US" dirty="0">
              <a:latin typeface="Lucida Bright" pitchFamily="18" charset="0"/>
            </a:endParaRPr>
          </a:p>
          <a:p>
            <a:pPr algn="just"/>
            <a:endParaRPr lang="en-US" dirty="0">
              <a:latin typeface="Lucida Bright" pitchFamily="18" charset="0"/>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37ABA8EE-6BC8-43B9-B0D4-85E0CF934940}"/>
              </a:ext>
            </a:extLst>
          </p:cNvPr>
          <p:cNvGrpSpPr/>
          <p:nvPr/>
        </p:nvGrpSpPr>
        <p:grpSpPr>
          <a:xfrm>
            <a:off x="1770939" y="386877"/>
            <a:ext cx="4072765" cy="1042831"/>
            <a:chOff x="735248" y="1707024"/>
            <a:chExt cx="6430901" cy="1529186"/>
          </a:xfrm>
        </p:grpSpPr>
        <p:sp>
          <p:nvSpPr>
            <p:cNvPr id="3" name="Rectangle: Rounded Corners 13">
              <a:extLst>
                <a:ext uri="{FF2B5EF4-FFF2-40B4-BE49-F238E27FC236}">
                  <a16:creationId xmlns="" xmlns:a16="http://schemas.microsoft.com/office/drawing/2014/main" id="{ED2CA8C8-821F-44ED-9348-EA1F34B8D73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 name="Rectangle: Rounded Corners 14">
              <a:extLst>
                <a:ext uri="{FF2B5EF4-FFF2-40B4-BE49-F238E27FC236}">
                  <a16:creationId xmlns="" xmlns:a16="http://schemas.microsoft.com/office/drawing/2014/main" id="{2B2AF247-84EC-46B1-AC9D-46D602B02B0E}"/>
                </a:ext>
              </a:extLst>
            </p:cNvPr>
            <p:cNvSpPr/>
            <p:nvPr/>
          </p:nvSpPr>
          <p:spPr>
            <a:xfrm>
              <a:off x="1868435" y="1707024"/>
              <a:ext cx="5297714" cy="1348233"/>
            </a:xfrm>
            <a:prstGeom prst="roundRect">
              <a:avLst>
                <a:gd name="adj" fmla="val 590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5" name="Freeform: Shape 19">
              <a:extLst>
                <a:ext uri="{FF2B5EF4-FFF2-40B4-BE49-F238E27FC236}">
                  <a16:creationId xmlns="" xmlns:a16="http://schemas.microsoft.com/office/drawing/2014/main" id="{CCCE913E-EB1C-4CE4-AD7C-E24FA9B7C55E}"/>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a:p>
          </p:txBody>
        </p:sp>
        <p:sp>
          <p:nvSpPr>
            <p:cNvPr id="6" name="TextBox 5">
              <a:extLst>
                <a:ext uri="{FF2B5EF4-FFF2-40B4-BE49-F238E27FC236}">
                  <a16:creationId xmlns="" xmlns:a16="http://schemas.microsoft.com/office/drawing/2014/main" id="{8839A9BF-8ACA-4DAC-B9BD-DB2C3C903F30}"/>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7" name="TextBox 6">
              <a:extLst>
                <a:ext uri="{FF2B5EF4-FFF2-40B4-BE49-F238E27FC236}">
                  <a16:creationId xmlns="" xmlns:a16="http://schemas.microsoft.com/office/drawing/2014/main" id="{867B0873-9892-4ACC-AEFD-D80B5BC88F82}"/>
                </a:ext>
              </a:extLst>
            </p:cNvPr>
            <p:cNvSpPr txBox="1"/>
            <p:nvPr/>
          </p:nvSpPr>
          <p:spPr>
            <a:xfrm>
              <a:off x="2103039" y="2045827"/>
              <a:ext cx="4016929" cy="676976"/>
            </a:xfrm>
            <a:prstGeom prst="rect">
              <a:avLst/>
            </a:prstGeom>
            <a:noFill/>
          </p:spPr>
          <p:txBody>
            <a:bodyPr wrap="square" rtlCol="0">
              <a:spAutoFit/>
            </a:bodyPr>
            <a:lstStyle/>
            <a:p>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Abstract</a:t>
              </a:r>
            </a:p>
          </p:txBody>
        </p:sp>
      </p:grpSp>
      <p:grpSp>
        <p:nvGrpSpPr>
          <p:cNvPr id="8" name="Group 7">
            <a:extLst>
              <a:ext uri="{FF2B5EF4-FFF2-40B4-BE49-F238E27FC236}">
                <a16:creationId xmlns="" xmlns:a16="http://schemas.microsoft.com/office/drawing/2014/main" id="{5DDB4121-3E4D-4B4F-A046-C02C9EC7B9E7}"/>
              </a:ext>
            </a:extLst>
          </p:cNvPr>
          <p:cNvGrpSpPr/>
          <p:nvPr/>
        </p:nvGrpSpPr>
        <p:grpSpPr>
          <a:xfrm>
            <a:off x="409403" y="1621691"/>
            <a:ext cx="4432467" cy="1042831"/>
            <a:chOff x="735248" y="1707024"/>
            <a:chExt cx="6430901" cy="1529186"/>
          </a:xfrm>
        </p:grpSpPr>
        <p:sp>
          <p:nvSpPr>
            <p:cNvPr id="9" name="Rectangle: Rounded Corners 26">
              <a:extLst>
                <a:ext uri="{FF2B5EF4-FFF2-40B4-BE49-F238E27FC236}">
                  <a16:creationId xmlns="" xmlns:a16="http://schemas.microsoft.com/office/drawing/2014/main" id="{B96401C5-8FBA-4D74-B0FE-AE8F642074E1}"/>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Rectangle: Rounded Corners 27">
              <a:extLst>
                <a:ext uri="{FF2B5EF4-FFF2-40B4-BE49-F238E27FC236}">
                  <a16:creationId xmlns="" xmlns:a16="http://schemas.microsoft.com/office/drawing/2014/main" id="{1B66ACCB-258E-4D50-80FE-26DEA3B88C5E}"/>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11" name="Freeform: Shape 29">
              <a:extLst>
                <a:ext uri="{FF2B5EF4-FFF2-40B4-BE49-F238E27FC236}">
                  <a16:creationId xmlns="" xmlns:a16="http://schemas.microsoft.com/office/drawing/2014/main" id="{47EA4B3B-52B8-48B6-BDD5-F221F8BC1A0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12" name="TextBox 11">
              <a:extLst>
                <a:ext uri="{FF2B5EF4-FFF2-40B4-BE49-F238E27FC236}">
                  <a16:creationId xmlns="" xmlns:a16="http://schemas.microsoft.com/office/drawing/2014/main" id="{06D38806-3BD3-4A2D-97A4-8F8D9F82A9B7}"/>
                </a:ext>
              </a:extLst>
            </p:cNvPr>
            <p:cNvSpPr txBox="1"/>
            <p:nvPr/>
          </p:nvSpPr>
          <p:spPr>
            <a:xfrm>
              <a:off x="786839"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13" name="TextBox 12">
              <a:extLst>
                <a:ext uri="{FF2B5EF4-FFF2-40B4-BE49-F238E27FC236}">
                  <a16:creationId xmlns="" xmlns:a16="http://schemas.microsoft.com/office/drawing/2014/main" id="{1FF218E4-CC2C-424A-8EC5-643057E4D121}"/>
                </a:ext>
              </a:extLst>
            </p:cNvPr>
            <p:cNvSpPr txBox="1"/>
            <p:nvPr/>
          </p:nvSpPr>
          <p:spPr>
            <a:xfrm>
              <a:off x="2103039" y="2077800"/>
              <a:ext cx="4016930" cy="676976"/>
            </a:xfrm>
            <a:prstGeom prst="rect">
              <a:avLst/>
            </a:prstGeom>
            <a:noFill/>
          </p:spPr>
          <p:txBody>
            <a:bodyPr wrap="square" rtlCol="0">
              <a:spAutoFit/>
            </a:bodyPr>
            <a:lstStyle/>
            <a:p>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Introduction</a:t>
              </a:r>
            </a:p>
          </p:txBody>
        </p:sp>
      </p:grpSp>
      <p:grpSp>
        <p:nvGrpSpPr>
          <p:cNvPr id="14" name="Group 13">
            <a:extLst>
              <a:ext uri="{FF2B5EF4-FFF2-40B4-BE49-F238E27FC236}">
                <a16:creationId xmlns="" xmlns:a16="http://schemas.microsoft.com/office/drawing/2014/main" id="{4F0D720D-B201-4495-A4F2-8EFF921DD25B}"/>
              </a:ext>
            </a:extLst>
          </p:cNvPr>
          <p:cNvGrpSpPr/>
          <p:nvPr/>
        </p:nvGrpSpPr>
        <p:grpSpPr>
          <a:xfrm>
            <a:off x="169560" y="2835621"/>
            <a:ext cx="4319634" cy="1029767"/>
            <a:chOff x="735248" y="1726179"/>
            <a:chExt cx="6408296" cy="1510031"/>
          </a:xfrm>
        </p:grpSpPr>
        <p:sp>
          <p:nvSpPr>
            <p:cNvPr id="15" name="Rectangle: Rounded Corners 34">
              <a:extLst>
                <a:ext uri="{FF2B5EF4-FFF2-40B4-BE49-F238E27FC236}">
                  <a16:creationId xmlns="" xmlns:a16="http://schemas.microsoft.com/office/drawing/2014/main" id="{7801C73B-2515-426E-924E-33B1309B3D0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6" name="Rectangle: Rounded Corners 35">
              <a:extLst>
                <a:ext uri="{FF2B5EF4-FFF2-40B4-BE49-F238E27FC236}">
                  <a16:creationId xmlns="" xmlns:a16="http://schemas.microsoft.com/office/drawing/2014/main" id="{04378D0F-1C0A-4B4E-AFF4-508E8AFFD865}"/>
                </a:ext>
              </a:extLst>
            </p:cNvPr>
            <p:cNvSpPr/>
            <p:nvPr/>
          </p:nvSpPr>
          <p:spPr>
            <a:xfrm>
              <a:off x="1694022" y="1726179"/>
              <a:ext cx="5297715" cy="1348235"/>
            </a:xfrm>
            <a:prstGeom prst="roundRect">
              <a:avLst>
                <a:gd name="adj" fmla="val 5902"/>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17" name="Freeform: Shape 37">
              <a:extLst>
                <a:ext uri="{FF2B5EF4-FFF2-40B4-BE49-F238E27FC236}">
                  <a16:creationId xmlns="" xmlns:a16="http://schemas.microsoft.com/office/drawing/2014/main" id="{B0DC8797-DB4C-4958-861F-B56B4E42764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18" name="TextBox 17">
              <a:extLst>
                <a:ext uri="{FF2B5EF4-FFF2-40B4-BE49-F238E27FC236}">
                  <a16:creationId xmlns="" xmlns:a16="http://schemas.microsoft.com/office/drawing/2014/main" id="{718CD217-578C-4387-BF47-9503DEBF1539}"/>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19" name="TextBox 18">
              <a:extLst>
                <a:ext uri="{FF2B5EF4-FFF2-40B4-BE49-F238E27FC236}">
                  <a16:creationId xmlns="" xmlns:a16="http://schemas.microsoft.com/office/drawing/2014/main" id="{FC3D492C-7453-48DC-BAC7-9634965FA013}"/>
                </a:ext>
              </a:extLst>
            </p:cNvPr>
            <p:cNvSpPr txBox="1"/>
            <p:nvPr/>
          </p:nvSpPr>
          <p:spPr>
            <a:xfrm>
              <a:off x="2499128" y="1954603"/>
              <a:ext cx="4205265" cy="1218558"/>
            </a:xfrm>
            <a:prstGeom prst="rect">
              <a:avLst/>
            </a:prstGeom>
            <a:noFill/>
          </p:spPr>
          <p:txBody>
            <a:bodyPr wrap="square" rtlCol="0">
              <a:spAutoFit/>
            </a:bodyPr>
            <a:lstStyle/>
            <a:p>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Existing </a:t>
              </a:r>
              <a:r>
                <a:rPr lang="en-IN" sz="2400" dirty="0" smtClean="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System &amp;              It’s Drawbacks</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20" name="Group 19">
            <a:extLst>
              <a:ext uri="{FF2B5EF4-FFF2-40B4-BE49-F238E27FC236}">
                <a16:creationId xmlns="" xmlns:a16="http://schemas.microsoft.com/office/drawing/2014/main" id="{3EF39B98-B9F3-48D5-ACD3-24AF9F8EE70A}"/>
              </a:ext>
            </a:extLst>
          </p:cNvPr>
          <p:cNvGrpSpPr/>
          <p:nvPr/>
        </p:nvGrpSpPr>
        <p:grpSpPr>
          <a:xfrm>
            <a:off x="700043" y="4063870"/>
            <a:ext cx="3931463" cy="1042831"/>
            <a:chOff x="735248" y="1707024"/>
            <a:chExt cx="6430901" cy="1529186"/>
          </a:xfrm>
        </p:grpSpPr>
        <p:sp>
          <p:nvSpPr>
            <p:cNvPr id="21" name="Rectangle: Rounded Corners 42">
              <a:extLst>
                <a:ext uri="{FF2B5EF4-FFF2-40B4-BE49-F238E27FC236}">
                  <a16:creationId xmlns="" xmlns:a16="http://schemas.microsoft.com/office/drawing/2014/main" id="{0270F5C0-3B25-4BF5-930F-B28787E0A9C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2" name="Rectangle: Rounded Corners 43">
              <a:extLst>
                <a:ext uri="{FF2B5EF4-FFF2-40B4-BE49-F238E27FC236}">
                  <a16:creationId xmlns="" xmlns:a16="http://schemas.microsoft.com/office/drawing/2014/main" id="{3785EFCB-43D7-4843-9D18-B5593B9AF27E}"/>
                </a:ext>
              </a:extLst>
            </p:cNvPr>
            <p:cNvSpPr/>
            <p:nvPr/>
          </p:nvSpPr>
          <p:spPr>
            <a:xfrm>
              <a:off x="1868435" y="1707024"/>
              <a:ext cx="5297714" cy="1348233"/>
            </a:xfrm>
            <a:prstGeom prst="roundRect">
              <a:avLst>
                <a:gd name="adj" fmla="val 5902"/>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23" name="Freeform: Shape 45">
              <a:extLst>
                <a:ext uri="{FF2B5EF4-FFF2-40B4-BE49-F238E27FC236}">
                  <a16:creationId xmlns="" xmlns:a16="http://schemas.microsoft.com/office/drawing/2014/main" id="{C1028848-0808-49DB-A84D-B75CF8ADCE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24" name="TextBox 23">
              <a:extLst>
                <a:ext uri="{FF2B5EF4-FFF2-40B4-BE49-F238E27FC236}">
                  <a16:creationId xmlns="" xmlns:a16="http://schemas.microsoft.com/office/drawing/2014/main" id="{F7E071D5-9C96-49F2-8570-74DA6E46B1A1}"/>
                </a:ext>
              </a:extLst>
            </p:cNvPr>
            <p:cNvSpPr txBox="1"/>
            <p:nvPr/>
          </p:nvSpPr>
          <p:spPr>
            <a:xfrm>
              <a:off x="786840"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grpSp>
      <p:sp>
        <p:nvSpPr>
          <p:cNvPr id="25" name="TextBox 24">
            <a:extLst>
              <a:ext uri="{FF2B5EF4-FFF2-40B4-BE49-F238E27FC236}">
                <a16:creationId xmlns="" xmlns:a16="http://schemas.microsoft.com/office/drawing/2014/main" id="{0B0EBDC4-EC31-40ED-ADA4-D084D2C87F2A}"/>
              </a:ext>
            </a:extLst>
          </p:cNvPr>
          <p:cNvSpPr txBox="1"/>
          <p:nvPr/>
        </p:nvSpPr>
        <p:spPr>
          <a:xfrm>
            <a:off x="1515048" y="4217729"/>
            <a:ext cx="3464318" cy="461665"/>
          </a:xfrm>
          <a:prstGeom prst="rect">
            <a:avLst/>
          </a:prstGeom>
          <a:noFill/>
        </p:spPr>
        <p:txBody>
          <a:bodyPr wrap="square" rtlCol="0">
            <a:spAutoFit/>
          </a:bodyPr>
          <a:lstStyle/>
          <a:p>
            <a:r>
              <a:rPr lang="en-IN" sz="2400" dirty="0" smtClean="0">
                <a:latin typeface="Times New Roman" panose="02020603050405020304" pitchFamily="18" charset="0"/>
                <a:ea typeface="Open Sans Condensed Light" panose="020B0306030504020204" pitchFamily="34" charset="0"/>
                <a:cs typeface="Times New Roman" panose="02020603050405020304" pitchFamily="18" charset="0"/>
              </a:rPr>
              <a:t>Proposed Work</a:t>
            </a: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nvGrpSpPr>
          <p:cNvPr id="26" name="Group 25">
            <a:extLst>
              <a:ext uri="{FF2B5EF4-FFF2-40B4-BE49-F238E27FC236}">
                <a16:creationId xmlns="" xmlns:a16="http://schemas.microsoft.com/office/drawing/2014/main" id="{D957FB91-D924-4D5A-AA2C-97F1DBA67B06}"/>
              </a:ext>
            </a:extLst>
          </p:cNvPr>
          <p:cNvGrpSpPr/>
          <p:nvPr/>
        </p:nvGrpSpPr>
        <p:grpSpPr>
          <a:xfrm>
            <a:off x="1228438" y="5364143"/>
            <a:ext cx="4267902" cy="1042831"/>
            <a:chOff x="735248" y="1707024"/>
            <a:chExt cx="6430901" cy="1529186"/>
          </a:xfrm>
        </p:grpSpPr>
        <p:sp>
          <p:nvSpPr>
            <p:cNvPr id="27" name="Rectangle: Rounded Corners 36">
              <a:extLst>
                <a:ext uri="{FF2B5EF4-FFF2-40B4-BE49-F238E27FC236}">
                  <a16:creationId xmlns="" xmlns:a16="http://schemas.microsoft.com/office/drawing/2014/main" id="{5E7BD0CE-8173-456F-B140-F3B194B0B0B7}"/>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Rectangle: Rounded Corners 39">
              <a:extLst>
                <a:ext uri="{FF2B5EF4-FFF2-40B4-BE49-F238E27FC236}">
                  <a16:creationId xmlns="" xmlns:a16="http://schemas.microsoft.com/office/drawing/2014/main" id="{4B0F2697-2F33-4941-889A-1EED5B4F7412}"/>
                </a:ext>
              </a:extLst>
            </p:cNvPr>
            <p:cNvSpPr/>
            <p:nvPr/>
          </p:nvSpPr>
          <p:spPr>
            <a:xfrm>
              <a:off x="1868435" y="1707024"/>
              <a:ext cx="5297714" cy="1348233"/>
            </a:xfrm>
            <a:prstGeom prst="roundRect">
              <a:avLst>
                <a:gd name="adj" fmla="val 5902"/>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29" name="Freeform: Shape 44">
              <a:extLst>
                <a:ext uri="{FF2B5EF4-FFF2-40B4-BE49-F238E27FC236}">
                  <a16:creationId xmlns="" xmlns:a16="http://schemas.microsoft.com/office/drawing/2014/main" id="{4AB100A4-34E6-482A-BA04-1D6A14C817BF}"/>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30" name="TextBox 29">
              <a:extLst>
                <a:ext uri="{FF2B5EF4-FFF2-40B4-BE49-F238E27FC236}">
                  <a16:creationId xmlns="" xmlns:a16="http://schemas.microsoft.com/office/drawing/2014/main" id="{A0F56E94-E5C2-4A81-AAC9-F6A332C60E03}"/>
                </a:ext>
              </a:extLst>
            </p:cNvPr>
            <p:cNvSpPr txBox="1"/>
            <p:nvPr/>
          </p:nvSpPr>
          <p:spPr>
            <a:xfrm>
              <a:off x="786840"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31" name="TextBox 30">
              <a:extLst>
                <a:ext uri="{FF2B5EF4-FFF2-40B4-BE49-F238E27FC236}">
                  <a16:creationId xmlns="" xmlns:a16="http://schemas.microsoft.com/office/drawing/2014/main" id="{706B4BA9-A8FD-40E3-AE1D-3331B72B1FB7}"/>
                </a:ext>
              </a:extLst>
            </p:cNvPr>
            <p:cNvSpPr txBox="1"/>
            <p:nvPr/>
          </p:nvSpPr>
          <p:spPr>
            <a:xfrm>
              <a:off x="2103038" y="2045827"/>
              <a:ext cx="4624875" cy="676976"/>
            </a:xfrm>
            <a:prstGeom prst="rect">
              <a:avLst/>
            </a:prstGeom>
            <a:noFill/>
          </p:spPr>
          <p:txBody>
            <a:bodyPr wrap="square" rtlCol="0">
              <a:spAutoFit/>
            </a:bodyPr>
            <a:lstStyle/>
            <a:p>
              <a:r>
                <a:rPr lang="en-IN" sz="2400" dirty="0" smtClean="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Block Diagram</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2" name="Group 31">
            <a:extLst>
              <a:ext uri="{FF2B5EF4-FFF2-40B4-BE49-F238E27FC236}">
                <a16:creationId xmlns="" xmlns:a16="http://schemas.microsoft.com/office/drawing/2014/main" id="{535FD37C-EBE4-42A3-9BDA-1A94379C322F}"/>
              </a:ext>
            </a:extLst>
          </p:cNvPr>
          <p:cNvGrpSpPr/>
          <p:nvPr/>
        </p:nvGrpSpPr>
        <p:grpSpPr>
          <a:xfrm>
            <a:off x="6298070" y="310136"/>
            <a:ext cx="4544696" cy="1080671"/>
            <a:chOff x="735248" y="1707024"/>
            <a:chExt cx="6430901" cy="1529186"/>
          </a:xfrm>
        </p:grpSpPr>
        <p:sp>
          <p:nvSpPr>
            <p:cNvPr id="33" name="Rectangle: Rounded Corners 51">
              <a:extLst>
                <a:ext uri="{FF2B5EF4-FFF2-40B4-BE49-F238E27FC236}">
                  <a16:creationId xmlns="" xmlns:a16="http://schemas.microsoft.com/office/drawing/2014/main" id="{C0D5B3F7-1E58-49E9-B241-3A761CE89AD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4" name="Rectangle: Rounded Corners 52">
              <a:extLst>
                <a:ext uri="{FF2B5EF4-FFF2-40B4-BE49-F238E27FC236}">
                  <a16:creationId xmlns="" xmlns:a16="http://schemas.microsoft.com/office/drawing/2014/main" id="{15B8792F-675F-47A1-8DA6-123B081D7183}"/>
                </a:ext>
              </a:extLst>
            </p:cNvPr>
            <p:cNvSpPr/>
            <p:nvPr/>
          </p:nvSpPr>
          <p:spPr>
            <a:xfrm>
              <a:off x="1868435" y="1707024"/>
              <a:ext cx="5297714"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35" name="Freeform: Shape 53">
              <a:extLst>
                <a:ext uri="{FF2B5EF4-FFF2-40B4-BE49-F238E27FC236}">
                  <a16:creationId xmlns="" xmlns:a16="http://schemas.microsoft.com/office/drawing/2014/main" id="{6EE415E3-B659-4C35-97F2-579C304D919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36" name="TextBox 35">
              <a:extLst>
                <a:ext uri="{FF2B5EF4-FFF2-40B4-BE49-F238E27FC236}">
                  <a16:creationId xmlns="" xmlns:a16="http://schemas.microsoft.com/office/drawing/2014/main" id="{6DE5FA90-A679-48C3-B329-CF935B87371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37" name="TextBox 36">
              <a:extLst>
                <a:ext uri="{FF2B5EF4-FFF2-40B4-BE49-F238E27FC236}">
                  <a16:creationId xmlns="" xmlns:a16="http://schemas.microsoft.com/office/drawing/2014/main" id="{D7DC3E9E-4749-4168-9552-331A541FBC81}"/>
                </a:ext>
              </a:extLst>
            </p:cNvPr>
            <p:cNvSpPr txBox="1"/>
            <p:nvPr/>
          </p:nvSpPr>
          <p:spPr>
            <a:xfrm>
              <a:off x="2104306" y="1953265"/>
              <a:ext cx="4916326" cy="1175889"/>
            </a:xfrm>
            <a:prstGeom prst="rect">
              <a:avLst/>
            </a:prstGeom>
            <a:noFill/>
          </p:spPr>
          <p:txBody>
            <a:bodyPr wrap="square" rtlCol="0">
              <a:spAutoFit/>
            </a:bodyPr>
            <a:lstStyle/>
            <a:p>
              <a:r>
                <a:rPr lang="en-IN" sz="2400" dirty="0" smtClean="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Software &amp; Hardware Requirements</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8" name="Group 37">
            <a:extLst>
              <a:ext uri="{FF2B5EF4-FFF2-40B4-BE49-F238E27FC236}">
                <a16:creationId xmlns="" xmlns:a16="http://schemas.microsoft.com/office/drawing/2014/main" id="{A12F82DC-4FCD-4E1A-ACD2-7CD2A43CBB5F}"/>
              </a:ext>
            </a:extLst>
          </p:cNvPr>
          <p:cNvGrpSpPr/>
          <p:nvPr/>
        </p:nvGrpSpPr>
        <p:grpSpPr>
          <a:xfrm>
            <a:off x="7334491" y="1445041"/>
            <a:ext cx="4544696" cy="1080671"/>
            <a:chOff x="735248" y="1707024"/>
            <a:chExt cx="6430901" cy="1529186"/>
          </a:xfrm>
        </p:grpSpPr>
        <p:sp>
          <p:nvSpPr>
            <p:cNvPr id="39" name="Rectangle: Rounded Corners 62">
              <a:extLst>
                <a:ext uri="{FF2B5EF4-FFF2-40B4-BE49-F238E27FC236}">
                  <a16:creationId xmlns="" xmlns:a16="http://schemas.microsoft.com/office/drawing/2014/main" id="{061B3DBF-4273-45E1-B17F-3F33EE34723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0" name="Rectangle: Rounded Corners 63">
              <a:extLst>
                <a:ext uri="{FF2B5EF4-FFF2-40B4-BE49-F238E27FC236}">
                  <a16:creationId xmlns="" xmlns:a16="http://schemas.microsoft.com/office/drawing/2014/main" id="{EBE4C5AC-1C76-42FE-A66F-19399FEAFE69}"/>
                </a:ext>
              </a:extLst>
            </p:cNvPr>
            <p:cNvSpPr/>
            <p:nvPr/>
          </p:nvSpPr>
          <p:spPr>
            <a:xfrm>
              <a:off x="1868435" y="1707024"/>
              <a:ext cx="5297714" cy="1348233"/>
            </a:xfrm>
            <a:prstGeom prst="roundRect">
              <a:avLst>
                <a:gd name="adj" fmla="val 590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41" name="Freeform: Shape 64">
              <a:extLst>
                <a:ext uri="{FF2B5EF4-FFF2-40B4-BE49-F238E27FC236}">
                  <a16:creationId xmlns="" xmlns:a16="http://schemas.microsoft.com/office/drawing/2014/main" id="{7A911D41-34EC-4D31-882E-771582F195A7}"/>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42" name="TextBox 41">
              <a:extLst>
                <a:ext uri="{FF2B5EF4-FFF2-40B4-BE49-F238E27FC236}">
                  <a16:creationId xmlns="" xmlns:a16="http://schemas.microsoft.com/office/drawing/2014/main" id="{25DC5C38-9B36-44E8-A7E3-5AFB2BDD3B5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43" name="TextBox 42">
              <a:extLst>
                <a:ext uri="{FF2B5EF4-FFF2-40B4-BE49-F238E27FC236}">
                  <a16:creationId xmlns="" xmlns:a16="http://schemas.microsoft.com/office/drawing/2014/main" id="{F887E711-9C4C-45DF-9D8E-ED24E2D4ED78}"/>
                </a:ext>
              </a:extLst>
            </p:cNvPr>
            <p:cNvSpPr txBox="1"/>
            <p:nvPr/>
          </p:nvSpPr>
          <p:spPr>
            <a:xfrm>
              <a:off x="2151093" y="1988694"/>
              <a:ext cx="4956922" cy="653272"/>
            </a:xfrm>
            <a:prstGeom prst="rect">
              <a:avLst/>
            </a:prstGeom>
            <a:noFill/>
          </p:spPr>
          <p:txBody>
            <a:bodyPr wrap="square" rtlCol="0">
              <a:spAutoFit/>
            </a:bodyPr>
            <a:lstStyle/>
            <a:p>
              <a:r>
                <a:rPr lang="en-IN" sz="2400" dirty="0" smtClean="0">
                  <a:latin typeface="Times New Roman" panose="02020603050405020304" pitchFamily="18" charset="0"/>
                  <a:ea typeface="Open Sans Condensed Light" panose="020B0306030504020204" pitchFamily="34" charset="0"/>
                  <a:cs typeface="Times New Roman" panose="02020603050405020304" pitchFamily="18" charset="0"/>
                </a:rPr>
                <a:t>Implementation</a:t>
              </a: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44" name="Group 43">
            <a:extLst>
              <a:ext uri="{FF2B5EF4-FFF2-40B4-BE49-F238E27FC236}">
                <a16:creationId xmlns="" xmlns:a16="http://schemas.microsoft.com/office/drawing/2014/main" id="{FAB74E40-1563-4BAC-8061-C9E16EC81448}"/>
              </a:ext>
            </a:extLst>
          </p:cNvPr>
          <p:cNvGrpSpPr/>
          <p:nvPr/>
        </p:nvGrpSpPr>
        <p:grpSpPr>
          <a:xfrm>
            <a:off x="7734900" y="2747527"/>
            <a:ext cx="4457100" cy="1080671"/>
            <a:chOff x="735248" y="1707024"/>
            <a:chExt cx="6430901" cy="1529186"/>
          </a:xfrm>
        </p:grpSpPr>
        <p:sp>
          <p:nvSpPr>
            <p:cNvPr id="45" name="Rectangle: Rounded Corners 68">
              <a:extLst>
                <a:ext uri="{FF2B5EF4-FFF2-40B4-BE49-F238E27FC236}">
                  <a16:creationId xmlns="" xmlns:a16="http://schemas.microsoft.com/office/drawing/2014/main" id="{D12B53AC-6CA5-424A-9503-E893D489305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6" name="Rectangle: Rounded Corners 69">
              <a:extLst>
                <a:ext uri="{FF2B5EF4-FFF2-40B4-BE49-F238E27FC236}">
                  <a16:creationId xmlns="" xmlns:a16="http://schemas.microsoft.com/office/drawing/2014/main" id="{8E953F91-4B86-48DE-8B47-71D9E05E199C}"/>
                </a:ext>
              </a:extLst>
            </p:cNvPr>
            <p:cNvSpPr/>
            <p:nvPr/>
          </p:nvSpPr>
          <p:spPr>
            <a:xfrm>
              <a:off x="1868435" y="1707024"/>
              <a:ext cx="5297714" cy="1348233"/>
            </a:xfrm>
            <a:prstGeom prst="roundRect">
              <a:avLst>
                <a:gd name="adj" fmla="val 5902"/>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47" name="Freeform: Shape 70">
              <a:extLst>
                <a:ext uri="{FF2B5EF4-FFF2-40B4-BE49-F238E27FC236}">
                  <a16:creationId xmlns="" xmlns:a16="http://schemas.microsoft.com/office/drawing/2014/main" id="{973224AA-B2DD-4B9D-B16E-88F417D4E056}"/>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48" name="TextBox 47">
              <a:extLst>
                <a:ext uri="{FF2B5EF4-FFF2-40B4-BE49-F238E27FC236}">
                  <a16:creationId xmlns="" xmlns:a16="http://schemas.microsoft.com/office/drawing/2014/main" id="{7A413677-65F5-432B-B7C8-621709DF330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grpSp>
      <p:grpSp>
        <p:nvGrpSpPr>
          <p:cNvPr id="49" name="Group 48">
            <a:extLst>
              <a:ext uri="{FF2B5EF4-FFF2-40B4-BE49-F238E27FC236}">
                <a16:creationId xmlns="" xmlns:a16="http://schemas.microsoft.com/office/drawing/2014/main" id="{B2E743BF-D781-4166-863E-FB6901DE378F}"/>
              </a:ext>
            </a:extLst>
          </p:cNvPr>
          <p:cNvGrpSpPr/>
          <p:nvPr/>
        </p:nvGrpSpPr>
        <p:grpSpPr>
          <a:xfrm>
            <a:off x="7549686" y="3950978"/>
            <a:ext cx="4544696" cy="1080671"/>
            <a:chOff x="735248" y="1707024"/>
            <a:chExt cx="6430901" cy="1529186"/>
          </a:xfrm>
        </p:grpSpPr>
        <p:sp>
          <p:nvSpPr>
            <p:cNvPr id="50" name="Rectangle: Rounded Corners 73">
              <a:extLst>
                <a:ext uri="{FF2B5EF4-FFF2-40B4-BE49-F238E27FC236}">
                  <a16:creationId xmlns="" xmlns:a16="http://schemas.microsoft.com/office/drawing/2014/main" id="{8E45FB54-F35E-4CF7-921B-97E5C056FC5B}"/>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1" name="Rectangle: Rounded Corners 74">
              <a:extLst>
                <a:ext uri="{FF2B5EF4-FFF2-40B4-BE49-F238E27FC236}">
                  <a16:creationId xmlns="" xmlns:a16="http://schemas.microsoft.com/office/drawing/2014/main" id="{56D389D7-997F-4377-93AF-3848C02950A1}"/>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2" name="Freeform: Shape 75">
              <a:extLst>
                <a:ext uri="{FF2B5EF4-FFF2-40B4-BE49-F238E27FC236}">
                  <a16:creationId xmlns="" xmlns:a16="http://schemas.microsoft.com/office/drawing/2014/main" id="{8D337462-BC53-4EFB-BE24-09780F1F8F14}"/>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53" name="TextBox 52">
              <a:extLst>
                <a:ext uri="{FF2B5EF4-FFF2-40B4-BE49-F238E27FC236}">
                  <a16:creationId xmlns="" xmlns:a16="http://schemas.microsoft.com/office/drawing/2014/main" id="{5D90C2F3-347B-4E86-9532-5E150FB614D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54" name="TextBox 53">
              <a:extLst>
                <a:ext uri="{FF2B5EF4-FFF2-40B4-BE49-F238E27FC236}">
                  <a16:creationId xmlns="" xmlns:a16="http://schemas.microsoft.com/office/drawing/2014/main" id="{08DC9508-CD88-4AA9-ABD7-F9F3CC9F335B}"/>
                </a:ext>
              </a:extLst>
            </p:cNvPr>
            <p:cNvSpPr txBox="1"/>
            <p:nvPr/>
          </p:nvSpPr>
          <p:spPr>
            <a:xfrm>
              <a:off x="2103039" y="2045827"/>
              <a:ext cx="4016929" cy="653272"/>
            </a:xfrm>
            <a:prstGeom prst="rect">
              <a:avLst/>
            </a:prstGeom>
            <a:noFill/>
          </p:spPr>
          <p:txBody>
            <a:bodyPr wrap="square" rtlCol="0">
              <a:spAutoFit/>
            </a:bodyPr>
            <a:lstStyle/>
            <a:p>
              <a:r>
                <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a:t>
              </a:r>
              <a:r>
                <a:rPr lang="en-IN" sz="2400" dirty="0" smtClean="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Conclusion</a:t>
              </a: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55" name="Group 54">
            <a:extLst>
              <a:ext uri="{FF2B5EF4-FFF2-40B4-BE49-F238E27FC236}">
                <a16:creationId xmlns="" xmlns:a16="http://schemas.microsoft.com/office/drawing/2014/main" id="{650F07EC-0109-4E35-850B-F5DC398B174A}"/>
              </a:ext>
            </a:extLst>
          </p:cNvPr>
          <p:cNvGrpSpPr/>
          <p:nvPr/>
        </p:nvGrpSpPr>
        <p:grpSpPr>
          <a:xfrm>
            <a:off x="6557673" y="5305959"/>
            <a:ext cx="4544696" cy="1080671"/>
            <a:chOff x="735248" y="1707024"/>
            <a:chExt cx="6430901" cy="1529186"/>
          </a:xfrm>
        </p:grpSpPr>
        <p:sp>
          <p:nvSpPr>
            <p:cNvPr id="56" name="Rectangle: Rounded Corners 79">
              <a:extLst>
                <a:ext uri="{FF2B5EF4-FFF2-40B4-BE49-F238E27FC236}">
                  <a16:creationId xmlns="" xmlns:a16="http://schemas.microsoft.com/office/drawing/2014/main" id="{50BA2931-9B6E-4AC0-8717-EA341F8D2E8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7" name="Rectangle: Rounded Corners 80">
              <a:extLst>
                <a:ext uri="{FF2B5EF4-FFF2-40B4-BE49-F238E27FC236}">
                  <a16:creationId xmlns="" xmlns:a16="http://schemas.microsoft.com/office/drawing/2014/main" id="{9946400E-EF58-4D7F-8501-8E3685FACA01}"/>
                </a:ext>
              </a:extLst>
            </p:cNvPr>
            <p:cNvSpPr/>
            <p:nvPr/>
          </p:nvSpPr>
          <p:spPr>
            <a:xfrm>
              <a:off x="1868435" y="1707024"/>
              <a:ext cx="5297714" cy="1348233"/>
            </a:xfrm>
            <a:prstGeom prst="roundRect">
              <a:avLst>
                <a:gd name="adj" fmla="val 5902"/>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58" name="Freeform: Shape 81">
              <a:extLst>
                <a:ext uri="{FF2B5EF4-FFF2-40B4-BE49-F238E27FC236}">
                  <a16:creationId xmlns="" xmlns:a16="http://schemas.microsoft.com/office/drawing/2014/main" id="{BF37C867-50C1-4C14-BB9B-3DCCB20E6D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59" name="TextBox 58">
              <a:extLst>
                <a:ext uri="{FF2B5EF4-FFF2-40B4-BE49-F238E27FC236}">
                  <a16:creationId xmlns="" xmlns:a16="http://schemas.microsoft.com/office/drawing/2014/main" id="{0E30CA33-504F-43B9-9959-6263FAA1E7F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60" name="TextBox 59">
              <a:extLst>
                <a:ext uri="{FF2B5EF4-FFF2-40B4-BE49-F238E27FC236}">
                  <a16:creationId xmlns="" xmlns:a16="http://schemas.microsoft.com/office/drawing/2014/main" id="{E02EBEB3-0C70-43F9-92A1-E1E87C89BDAA}"/>
                </a:ext>
              </a:extLst>
            </p:cNvPr>
            <p:cNvSpPr txBox="1"/>
            <p:nvPr/>
          </p:nvSpPr>
          <p:spPr>
            <a:xfrm>
              <a:off x="2211118" y="2089786"/>
              <a:ext cx="4016929" cy="653272"/>
            </a:xfrm>
            <a:prstGeom prst="rect">
              <a:avLst/>
            </a:prstGeom>
            <a:noFill/>
          </p:spPr>
          <p:txBody>
            <a:bodyPr wrap="square" rtlCol="0">
              <a:spAutoFit/>
            </a:bodyPr>
            <a:lstStyle/>
            <a:p>
              <a:r>
                <a:rPr lang="en-IN" sz="2400" dirty="0">
                  <a:latin typeface="Times New Roman" panose="02020603050405020304" pitchFamily="18" charset="0"/>
                  <a:ea typeface="Open Sans Condensed Light" panose="020B0306030504020204" pitchFamily="34" charset="0"/>
                  <a:cs typeface="Times New Roman" panose="02020603050405020304" pitchFamily="18" charset="0"/>
                </a:rPr>
                <a:t>References</a:t>
              </a:r>
            </a:p>
          </p:txBody>
        </p:sp>
      </p:grpSp>
      <p:grpSp>
        <p:nvGrpSpPr>
          <p:cNvPr id="61" name="Group 60">
            <a:extLst>
              <a:ext uri="{FF2B5EF4-FFF2-40B4-BE49-F238E27FC236}">
                <a16:creationId xmlns="" xmlns:a16="http://schemas.microsoft.com/office/drawing/2014/main" id="{3D70C450-1549-45DD-A08C-FBB78ABB2605}"/>
              </a:ext>
            </a:extLst>
          </p:cNvPr>
          <p:cNvGrpSpPr/>
          <p:nvPr/>
        </p:nvGrpSpPr>
        <p:grpSpPr>
          <a:xfrm>
            <a:off x="4535473" y="1909304"/>
            <a:ext cx="3151954" cy="3390899"/>
            <a:chOff x="143491" y="877717"/>
            <a:chExt cx="4822946" cy="5188567"/>
          </a:xfrm>
        </p:grpSpPr>
        <p:sp>
          <p:nvSpPr>
            <p:cNvPr id="62" name="Oval 61">
              <a:extLst>
                <a:ext uri="{FF2B5EF4-FFF2-40B4-BE49-F238E27FC236}">
                  <a16:creationId xmlns="" xmlns:a16="http://schemas.microsoft.com/office/drawing/2014/main" id="{51919402-5896-4C6C-A41F-3F8E30A48758}"/>
                </a:ext>
              </a:extLst>
            </p:cNvPr>
            <p:cNvSpPr/>
            <p:nvPr/>
          </p:nvSpPr>
          <p:spPr>
            <a:xfrm>
              <a:off x="143491" y="5713860"/>
              <a:ext cx="4822946" cy="352424"/>
            </a:xfrm>
            <a:prstGeom prst="ellipse">
              <a:avLst/>
            </a:prstGeom>
            <a:solidFill>
              <a:schemeClr val="bg1">
                <a:lumMod val="8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 xmlns:a16="http://schemas.microsoft.com/office/drawing/2014/main" id="{78A2EE2E-95F0-4E96-A1FE-999059F3D5BF}"/>
                </a:ext>
              </a:extLst>
            </p:cNvPr>
            <p:cNvGrpSpPr/>
            <p:nvPr/>
          </p:nvGrpSpPr>
          <p:grpSpPr>
            <a:xfrm rot="21360000" flipH="1">
              <a:off x="3346190" y="3885513"/>
              <a:ext cx="537181" cy="2085475"/>
              <a:chOff x="4256303" y="3707402"/>
              <a:chExt cx="537181" cy="2085475"/>
            </a:xfrm>
          </p:grpSpPr>
          <p:sp>
            <p:nvSpPr>
              <p:cNvPr id="79" name="Rectangle: Rounded Corners 102">
                <a:extLst>
                  <a:ext uri="{FF2B5EF4-FFF2-40B4-BE49-F238E27FC236}">
                    <a16:creationId xmlns="" xmlns:a16="http://schemas.microsoft.com/office/drawing/2014/main" id="{8DF63113-A599-46AA-9896-615EFBE2BC44}"/>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 xmlns:a16="http://schemas.microsoft.com/office/drawing/2014/main" id="{D7C357A5-11A7-48E0-8631-B30923264364}"/>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ectangle: Rounded Corners 87">
              <a:extLst>
                <a:ext uri="{FF2B5EF4-FFF2-40B4-BE49-F238E27FC236}">
                  <a16:creationId xmlns="" xmlns:a16="http://schemas.microsoft.com/office/drawing/2014/main" id="{B015D316-8BC5-437C-ABF9-742BBBB635E8}"/>
                </a:ext>
              </a:extLst>
            </p:cNvPr>
            <p:cNvSpPr/>
            <p:nvPr/>
          </p:nvSpPr>
          <p:spPr>
            <a:xfrm>
              <a:off x="2385758" y="3902301"/>
              <a:ext cx="216000" cy="2085475"/>
            </a:xfrm>
            <a:prstGeom prst="roundRect">
              <a:avLst>
                <a:gd name="adj" fmla="val 50000"/>
              </a:avLst>
            </a:prstGeom>
            <a:solidFill>
              <a:srgbClr val="D28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5" name="Group 64">
              <a:extLst>
                <a:ext uri="{FF2B5EF4-FFF2-40B4-BE49-F238E27FC236}">
                  <a16:creationId xmlns="" xmlns:a16="http://schemas.microsoft.com/office/drawing/2014/main" id="{73D2F52D-A86D-436C-A534-028B79523923}"/>
                </a:ext>
              </a:extLst>
            </p:cNvPr>
            <p:cNvGrpSpPr/>
            <p:nvPr/>
          </p:nvGrpSpPr>
          <p:grpSpPr>
            <a:xfrm rot="240000">
              <a:off x="1104144" y="3913504"/>
              <a:ext cx="537181" cy="2085475"/>
              <a:chOff x="4256303" y="3707402"/>
              <a:chExt cx="537181" cy="2085475"/>
            </a:xfrm>
          </p:grpSpPr>
          <p:sp>
            <p:nvSpPr>
              <p:cNvPr id="77" name="Rectangle: Rounded Corners 100">
                <a:extLst>
                  <a:ext uri="{FF2B5EF4-FFF2-40B4-BE49-F238E27FC236}">
                    <a16:creationId xmlns="" xmlns:a16="http://schemas.microsoft.com/office/drawing/2014/main" id="{B427024C-FE59-4CE5-A7DC-F94A4C5BA5E0}"/>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 xmlns:a16="http://schemas.microsoft.com/office/drawing/2014/main" id="{8ACC6DFC-EE1F-418E-AE73-A02D5C4FD3E9}"/>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Oval 65">
              <a:extLst>
                <a:ext uri="{FF2B5EF4-FFF2-40B4-BE49-F238E27FC236}">
                  <a16:creationId xmlns="" xmlns:a16="http://schemas.microsoft.com/office/drawing/2014/main" id="{2D54F5D5-E4DA-41D4-95F6-9282D7CD224A}"/>
                </a:ext>
              </a:extLst>
            </p:cNvPr>
            <p:cNvSpPr/>
            <p:nvPr/>
          </p:nvSpPr>
          <p:spPr>
            <a:xfrm rot="19560000">
              <a:off x="667622" y="877717"/>
              <a:ext cx="3600000" cy="3600000"/>
            </a:xfrm>
            <a:prstGeom prst="ellipse">
              <a:avLst/>
            </a:prstGeom>
            <a:gradFill flip="none" rotWithShape="1">
              <a:gsLst>
                <a:gs pos="0">
                  <a:srgbClr val="0D3055"/>
                </a:gs>
                <a:gs pos="100000">
                  <a:srgbClr val="154C89"/>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Oval 66">
              <a:extLst>
                <a:ext uri="{FF2B5EF4-FFF2-40B4-BE49-F238E27FC236}">
                  <a16:creationId xmlns="" xmlns:a16="http://schemas.microsoft.com/office/drawing/2014/main" id="{172FF35D-32B8-497F-A430-76425EA17A73}"/>
                </a:ext>
              </a:extLst>
            </p:cNvPr>
            <p:cNvSpPr/>
            <p:nvPr/>
          </p:nvSpPr>
          <p:spPr>
            <a:xfrm rot="19560000">
              <a:off x="1027622" y="1237717"/>
              <a:ext cx="2880000" cy="2880000"/>
            </a:xfrm>
            <a:prstGeom prst="ellipse">
              <a:avLst/>
            </a:prstGeom>
            <a:gradFill flip="none" rotWithShape="1">
              <a:gsLst>
                <a:gs pos="0">
                  <a:srgbClr val="00A4AC"/>
                </a:gs>
                <a:gs pos="100000">
                  <a:srgbClr val="00C2CC"/>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8" name="Oval 67">
              <a:extLst>
                <a:ext uri="{FF2B5EF4-FFF2-40B4-BE49-F238E27FC236}">
                  <a16:creationId xmlns="" xmlns:a16="http://schemas.microsoft.com/office/drawing/2014/main" id="{FCDF6702-62EB-41B4-9125-06F0A9DE8121}"/>
                </a:ext>
              </a:extLst>
            </p:cNvPr>
            <p:cNvSpPr/>
            <p:nvPr/>
          </p:nvSpPr>
          <p:spPr>
            <a:xfrm rot="19560000">
              <a:off x="1387622" y="1597717"/>
              <a:ext cx="2160000" cy="2160000"/>
            </a:xfrm>
            <a:prstGeom prst="ellipse">
              <a:avLst/>
            </a:prstGeom>
            <a:gradFill flip="none" rotWithShape="1">
              <a:gsLst>
                <a:gs pos="0">
                  <a:srgbClr val="B85A04"/>
                </a:gs>
                <a:gs pos="100000">
                  <a:srgbClr val="FA7E0A"/>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9" name="Oval 68">
              <a:extLst>
                <a:ext uri="{FF2B5EF4-FFF2-40B4-BE49-F238E27FC236}">
                  <a16:creationId xmlns="" xmlns:a16="http://schemas.microsoft.com/office/drawing/2014/main" id="{D7040211-E0C8-4E06-B914-9188663B8401}"/>
                </a:ext>
              </a:extLst>
            </p:cNvPr>
            <p:cNvSpPr/>
            <p:nvPr/>
          </p:nvSpPr>
          <p:spPr>
            <a:xfrm rot="19560000">
              <a:off x="1747622" y="1957717"/>
              <a:ext cx="1440000" cy="1440000"/>
            </a:xfrm>
            <a:prstGeom prst="ellipse">
              <a:avLst/>
            </a:prstGeom>
            <a:gradFill flip="none" rotWithShape="1">
              <a:gsLst>
                <a:gs pos="0">
                  <a:srgbClr val="E20D43"/>
                </a:gs>
                <a:gs pos="100000">
                  <a:srgbClr val="F33567"/>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0" name="Oval 69">
              <a:extLst>
                <a:ext uri="{FF2B5EF4-FFF2-40B4-BE49-F238E27FC236}">
                  <a16:creationId xmlns="" xmlns:a16="http://schemas.microsoft.com/office/drawing/2014/main" id="{DDCCA94F-B754-4487-B4B5-C4DE6DAD905F}"/>
                </a:ext>
              </a:extLst>
            </p:cNvPr>
            <p:cNvSpPr/>
            <p:nvPr/>
          </p:nvSpPr>
          <p:spPr>
            <a:xfrm rot="19560000">
              <a:off x="2107622" y="2317717"/>
              <a:ext cx="720000" cy="720000"/>
            </a:xfrm>
            <a:prstGeom prst="ellipse">
              <a:avLst/>
            </a:prstGeom>
            <a:gradFill flip="none" rotWithShape="1">
              <a:gsLst>
                <a:gs pos="0">
                  <a:schemeClr val="bg1">
                    <a:lumMod val="65000"/>
                  </a:schemeClr>
                </a:gs>
                <a:gs pos="100000">
                  <a:schemeClr val="bg1">
                    <a:lumMod val="85000"/>
                  </a:schemeClr>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1" name="Rectangle: Rounded Corners 94">
              <a:extLst>
                <a:ext uri="{FF2B5EF4-FFF2-40B4-BE49-F238E27FC236}">
                  <a16:creationId xmlns="" xmlns:a16="http://schemas.microsoft.com/office/drawing/2014/main" id="{7ECA81E0-0381-470B-97CD-C3B7461B79C0}"/>
                </a:ext>
              </a:extLst>
            </p:cNvPr>
            <p:cNvSpPr/>
            <p:nvPr/>
          </p:nvSpPr>
          <p:spPr>
            <a:xfrm rot="19560000">
              <a:off x="2966987" y="2511068"/>
              <a:ext cx="45719" cy="1800000"/>
            </a:xfrm>
            <a:prstGeom prst="roundRect">
              <a:avLst>
                <a:gd name="adj" fmla="val 50000"/>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2" name="Group 71">
              <a:extLst>
                <a:ext uri="{FF2B5EF4-FFF2-40B4-BE49-F238E27FC236}">
                  <a16:creationId xmlns="" xmlns:a16="http://schemas.microsoft.com/office/drawing/2014/main" id="{659C8D59-3273-4E3C-A383-5049E7A1B1B7}"/>
                </a:ext>
              </a:extLst>
            </p:cNvPr>
            <p:cNvGrpSpPr/>
            <p:nvPr/>
          </p:nvGrpSpPr>
          <p:grpSpPr>
            <a:xfrm>
              <a:off x="2261916" y="1247356"/>
              <a:ext cx="2556000" cy="757525"/>
              <a:chOff x="2261916" y="1247356"/>
              <a:chExt cx="2556000" cy="757525"/>
            </a:xfrm>
          </p:grpSpPr>
          <p:sp>
            <p:nvSpPr>
              <p:cNvPr id="73" name="Isosceles Triangle 72">
                <a:extLst>
                  <a:ext uri="{FF2B5EF4-FFF2-40B4-BE49-F238E27FC236}">
                    <a16:creationId xmlns="" xmlns:a16="http://schemas.microsoft.com/office/drawing/2014/main" id="{6B0A83E8-1915-4BEA-99B1-AEE2540C4970}"/>
                  </a:ext>
                </a:extLst>
              </p:cNvPr>
              <p:cNvSpPr/>
              <p:nvPr/>
            </p:nvSpPr>
            <p:spPr>
              <a:xfrm rot="14160000">
                <a:off x="4345638" y="1177835"/>
                <a:ext cx="115335" cy="256727"/>
              </a:xfrm>
              <a:prstGeom prst="triangle">
                <a:avLst>
                  <a:gd name="adj" fmla="val 0"/>
                </a:avLst>
              </a:prstGeom>
              <a:solidFill>
                <a:srgbClr val="F8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Isosceles Triangle 73">
                <a:extLst>
                  <a:ext uri="{FF2B5EF4-FFF2-40B4-BE49-F238E27FC236}">
                    <a16:creationId xmlns="" xmlns:a16="http://schemas.microsoft.com/office/drawing/2014/main" id="{275D06F6-3930-4697-A7EA-1B745EF518AF}"/>
                  </a:ext>
                </a:extLst>
              </p:cNvPr>
              <p:cNvSpPr/>
              <p:nvPr/>
            </p:nvSpPr>
            <p:spPr>
              <a:xfrm rot="3360000" flipV="1">
                <a:off x="4432097" y="1306016"/>
                <a:ext cx="115335" cy="256727"/>
              </a:xfrm>
              <a:prstGeom prst="triangle">
                <a:avLst>
                  <a:gd name="adj" fmla="val 0"/>
                </a:avLst>
              </a:prstGeom>
              <a:solidFill>
                <a:srgbClr val="2C0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98">
                <a:extLst>
                  <a:ext uri="{FF2B5EF4-FFF2-40B4-BE49-F238E27FC236}">
                    <a16:creationId xmlns="" xmlns:a16="http://schemas.microsoft.com/office/drawing/2014/main" id="{3820EB92-07FC-48A4-AB28-A01F28886758}"/>
                  </a:ext>
                </a:extLst>
              </p:cNvPr>
              <p:cNvSpPr/>
              <p:nvPr/>
            </p:nvSpPr>
            <p:spPr>
              <a:xfrm rot="3360000">
                <a:off x="3517056" y="704022"/>
                <a:ext cx="45719" cy="2556000"/>
              </a:xfrm>
              <a:prstGeom prst="roundRect">
                <a:avLst>
                  <a:gd name="adj" fmla="val 50000"/>
                </a:avLst>
              </a:prstGeom>
              <a:solidFill>
                <a:srgbClr val="FB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Freeform: Shape 99">
                <a:extLst>
                  <a:ext uri="{FF2B5EF4-FFF2-40B4-BE49-F238E27FC236}">
                    <a16:creationId xmlns="" xmlns:a16="http://schemas.microsoft.com/office/drawing/2014/main" id="{EAC89B81-C6D8-40F7-A3F2-29600111EE9E}"/>
                  </a:ext>
                </a:extLst>
              </p:cNvPr>
              <p:cNvSpPr/>
              <p:nvPr/>
            </p:nvSpPr>
            <p:spPr>
              <a:xfrm rot="3360000">
                <a:off x="4572350" y="1219415"/>
                <a:ext cx="45720" cy="101601"/>
              </a:xfrm>
              <a:custGeom>
                <a:avLst/>
                <a:gdLst>
                  <a:gd name="connsiteX0" fmla="*/ 0 w 45720"/>
                  <a:gd name="connsiteY0" fmla="*/ 101601 h 101601"/>
                  <a:gd name="connsiteX1" fmla="*/ 0 w 45720"/>
                  <a:gd name="connsiteY1" fmla="*/ 22861 h 101601"/>
                  <a:gd name="connsiteX2" fmla="*/ 22860 w 45720"/>
                  <a:gd name="connsiteY2" fmla="*/ 0 h 101601"/>
                  <a:gd name="connsiteX3" fmla="*/ 45720 w 45720"/>
                  <a:gd name="connsiteY3" fmla="*/ 22861 h 101601"/>
                  <a:gd name="connsiteX4" fmla="*/ 45720 w 45720"/>
                  <a:gd name="connsiteY4" fmla="*/ 101601 h 10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01601">
                    <a:moveTo>
                      <a:pt x="0" y="101601"/>
                    </a:moveTo>
                    <a:lnTo>
                      <a:pt x="0" y="22861"/>
                    </a:lnTo>
                    <a:cubicBezTo>
                      <a:pt x="0" y="10237"/>
                      <a:pt x="10235" y="0"/>
                      <a:pt x="22860" y="0"/>
                    </a:cubicBezTo>
                    <a:cubicBezTo>
                      <a:pt x="35485" y="0"/>
                      <a:pt x="45720" y="10237"/>
                      <a:pt x="45720" y="22861"/>
                    </a:cubicBezTo>
                    <a:lnTo>
                      <a:pt x="45720" y="101601"/>
                    </a:lnTo>
                    <a:close/>
                  </a:path>
                </a:pathLst>
              </a:custGeom>
              <a:solidFill>
                <a:srgbClr val="3D1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81" name="TextBox 80">
            <a:extLst>
              <a:ext uri="{FF2B5EF4-FFF2-40B4-BE49-F238E27FC236}">
                <a16:creationId xmlns="" xmlns:a16="http://schemas.microsoft.com/office/drawing/2014/main" id="{4DABDBBA-290B-46D9-8095-9D5271A017F6}"/>
              </a:ext>
            </a:extLst>
          </p:cNvPr>
          <p:cNvSpPr txBox="1"/>
          <p:nvPr/>
        </p:nvSpPr>
        <p:spPr>
          <a:xfrm>
            <a:off x="8448571" y="2947091"/>
            <a:ext cx="3837468" cy="830997"/>
          </a:xfrm>
          <a:prstGeom prst="rect">
            <a:avLst/>
          </a:prstGeom>
          <a:noFill/>
        </p:spPr>
        <p:txBody>
          <a:bodyPr wrap="square" rtlCol="0">
            <a:spAutoFit/>
          </a:bodyPr>
          <a:lstStyle/>
          <a:p>
            <a:pPr algn="ctr"/>
            <a:r>
              <a:rPr lang="en-IN" sz="2400" dirty="0" smtClean="0">
                <a:latin typeface="Times New Roman" panose="02020603050405020304" pitchFamily="18" charset="0"/>
                <a:ea typeface="Open Sans Condensed Light" panose="020B0306030504020204" pitchFamily="34" charset="0"/>
                <a:cs typeface="Times New Roman" panose="02020603050405020304" pitchFamily="18" charset="0"/>
              </a:rPr>
              <a:t>Results Discussion</a:t>
            </a: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a:p>
            <a:pPr algn="ct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or die! – Mentorphile">
            <a:extLst>
              <a:ext uri="{FF2B5EF4-FFF2-40B4-BE49-F238E27FC236}">
                <a16:creationId xmlns="" xmlns:a16="http://schemas.microsoft.com/office/drawing/2014/main" id="{65814410-A7AB-4631-A2EE-DC5BEEADC085}"/>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8113" y="284374"/>
            <a:ext cx="11041131" cy="62892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463341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a:extLst>
              <a:ext uri="{FF2B5EF4-FFF2-40B4-BE49-F238E27FC236}">
                <a16:creationId xmlns="" xmlns:a16="http://schemas.microsoft.com/office/drawing/2014/main" id="{03BF146A-0222-4CC9-95AA-C23FDF6536EA}"/>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51113" y="570460"/>
            <a:ext cx="8591240" cy="57170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432863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6A0442F5-C4FD-4DCA-ABD3-277329F7E8F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0" name="Rectangle: Rounded Corners 9">
            <a:extLst>
              <a:ext uri="{FF2B5EF4-FFF2-40B4-BE49-F238E27FC236}">
                <a16:creationId xmlns="" xmlns:a16="http://schemas.microsoft.com/office/drawing/2014/main" id="{0732FC38-41C9-4610-B69F-58FA602E57D1}"/>
              </a:ext>
            </a:extLst>
          </p:cNvPr>
          <p:cNvSpPr/>
          <p:nvPr/>
        </p:nvSpPr>
        <p:spPr>
          <a:xfrm>
            <a:off x="7649308" y="569625"/>
            <a:ext cx="3686350" cy="5778421"/>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Lightbulb">
            <a:extLst>
              <a:ext uri="{FF2B5EF4-FFF2-40B4-BE49-F238E27FC236}">
                <a16:creationId xmlns="" xmlns:a16="http://schemas.microsoft.com/office/drawing/2014/main" id="{5C8830B4-41AC-458C-9AAE-2F55F4D5934B}"/>
              </a:ext>
            </a:extLst>
          </p:cNvPr>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tretch>
            <a:fillRect/>
          </a:stretch>
        </p:blipFill>
        <p:spPr>
          <a:xfrm>
            <a:off x="9135132" y="1093315"/>
            <a:ext cx="720000" cy="720000"/>
          </a:xfrm>
          <a:prstGeom prst="rect">
            <a:avLst/>
          </a:prstGeom>
        </p:spPr>
      </p:pic>
      <p:sp>
        <p:nvSpPr>
          <p:cNvPr id="14" name="TextBox 13">
            <a:extLst>
              <a:ext uri="{FF2B5EF4-FFF2-40B4-BE49-F238E27FC236}">
                <a16:creationId xmlns="" xmlns:a16="http://schemas.microsoft.com/office/drawing/2014/main" id="{E94E05D8-33D6-4D23-A91A-2ACDA8B45599}"/>
              </a:ext>
            </a:extLst>
          </p:cNvPr>
          <p:cNvSpPr txBox="1"/>
          <p:nvPr/>
        </p:nvSpPr>
        <p:spPr>
          <a:xfrm>
            <a:off x="7720201" y="2307026"/>
            <a:ext cx="3585029" cy="523220"/>
          </a:xfrm>
          <a:prstGeom prst="rect">
            <a:avLst/>
          </a:prstGeom>
          <a:noFill/>
        </p:spPr>
        <p:txBody>
          <a:bodyPr wrap="square" rtlCol="0">
            <a:spAutoFit/>
          </a:bodyPr>
          <a:lstStyle/>
          <a:p>
            <a:pPr algn="ctr"/>
            <a:r>
              <a:rPr lang="en-IN" sz="2800" b="1" dirty="0">
                <a:solidFill>
                  <a:schemeClr val="bg1"/>
                </a:solidFill>
                <a:latin typeface="Cambria" panose="02040503050406030204" pitchFamily="18" charset="0"/>
                <a:ea typeface="Cambria" panose="02040503050406030204" pitchFamily="18" charset="0"/>
              </a:rPr>
              <a:t>Problem Statement</a:t>
            </a:r>
          </a:p>
        </p:txBody>
      </p:sp>
      <p:sp>
        <p:nvSpPr>
          <p:cNvPr id="15" name="TextBox 14">
            <a:extLst>
              <a:ext uri="{FF2B5EF4-FFF2-40B4-BE49-F238E27FC236}">
                <a16:creationId xmlns="" xmlns:a16="http://schemas.microsoft.com/office/drawing/2014/main" id="{EB61385D-443A-4F62-A8FF-2D0A4AE53723}"/>
              </a:ext>
            </a:extLst>
          </p:cNvPr>
          <p:cNvSpPr txBox="1"/>
          <p:nvPr/>
        </p:nvSpPr>
        <p:spPr>
          <a:xfrm>
            <a:off x="7974623" y="3163554"/>
            <a:ext cx="2956325" cy="2308324"/>
          </a:xfrm>
          <a:prstGeom prst="rect">
            <a:avLst/>
          </a:prstGeom>
          <a:noFill/>
        </p:spPr>
        <p:txBody>
          <a:bodyPr wrap="square" rtlCol="0">
            <a:spAutoFit/>
          </a:bodyPr>
          <a:lstStyle/>
          <a:p>
            <a:pPr algn="ctr"/>
            <a:r>
              <a:rPr lang="en-IN" sz="2400" dirty="0">
                <a:solidFill>
                  <a:schemeClr val="bg1"/>
                </a:solidFill>
                <a:latin typeface="Cambria" panose="02040503050406030204" pitchFamily="18" charset="0"/>
                <a:ea typeface="Cambria" panose="02040503050406030204" pitchFamily="18" charset="0"/>
              </a:rPr>
              <a:t>To Design and Develop a Deep Learning algorithm to classify the video as deepfake or pristine. </a:t>
            </a:r>
          </a:p>
        </p:txBody>
      </p:sp>
      <p:cxnSp>
        <p:nvCxnSpPr>
          <p:cNvPr id="18" name="Straight Connector 17">
            <a:extLst>
              <a:ext uri="{FF2B5EF4-FFF2-40B4-BE49-F238E27FC236}">
                <a16:creationId xmlns="" xmlns:a16="http://schemas.microsoft.com/office/drawing/2014/main" id="{E0C502EF-CB56-4D67-9BDA-773CE771E468}"/>
              </a:ext>
            </a:extLst>
          </p:cNvPr>
          <p:cNvCxnSpPr/>
          <p:nvPr/>
        </p:nvCxnSpPr>
        <p:spPr>
          <a:xfrm>
            <a:off x="4034971" y="5475512"/>
            <a:ext cx="5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9">
            <a:extLst>
              <a:ext uri="{FF2B5EF4-FFF2-40B4-BE49-F238E27FC236}">
                <a16:creationId xmlns="" xmlns:a16="http://schemas.microsoft.com/office/drawing/2014/main" id="{0732FC38-41C9-4610-B69F-58FA602E57D1}"/>
              </a:ext>
            </a:extLst>
          </p:cNvPr>
          <p:cNvSpPr/>
          <p:nvPr/>
        </p:nvSpPr>
        <p:spPr>
          <a:xfrm>
            <a:off x="755579" y="598934"/>
            <a:ext cx="6559621" cy="5784281"/>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E94E05D8-33D6-4D23-A91A-2ACDA8B45599}"/>
              </a:ext>
            </a:extLst>
          </p:cNvPr>
          <p:cNvSpPr txBox="1"/>
          <p:nvPr/>
        </p:nvSpPr>
        <p:spPr>
          <a:xfrm>
            <a:off x="2254317" y="771302"/>
            <a:ext cx="3585029" cy="523220"/>
          </a:xfrm>
          <a:prstGeom prst="rect">
            <a:avLst/>
          </a:prstGeom>
          <a:noFill/>
        </p:spPr>
        <p:txBody>
          <a:bodyPr wrap="square" rtlCol="0">
            <a:spAutoFit/>
          </a:bodyPr>
          <a:lstStyle/>
          <a:p>
            <a:pPr algn="ctr"/>
            <a:r>
              <a:rPr lang="en-IN" sz="2800" b="1" dirty="0">
                <a:solidFill>
                  <a:schemeClr val="bg1"/>
                </a:solidFill>
                <a:latin typeface="Cambria" panose="02040503050406030204" pitchFamily="18" charset="0"/>
                <a:ea typeface="Cambria" panose="02040503050406030204" pitchFamily="18" charset="0"/>
              </a:rPr>
              <a:t>ABSTRACT</a:t>
            </a:r>
          </a:p>
        </p:txBody>
      </p:sp>
      <p:sp>
        <p:nvSpPr>
          <p:cNvPr id="17" name="TextBox 16">
            <a:extLst>
              <a:ext uri="{FF2B5EF4-FFF2-40B4-BE49-F238E27FC236}">
                <a16:creationId xmlns="" xmlns:a16="http://schemas.microsoft.com/office/drawing/2014/main" id="{EB61385D-443A-4F62-A8FF-2D0A4AE53723}"/>
              </a:ext>
            </a:extLst>
          </p:cNvPr>
          <p:cNvSpPr txBox="1"/>
          <p:nvPr/>
        </p:nvSpPr>
        <p:spPr>
          <a:xfrm>
            <a:off x="888024" y="1768505"/>
            <a:ext cx="6268915" cy="4247317"/>
          </a:xfrm>
          <a:prstGeom prst="rect">
            <a:avLst/>
          </a:prstGeom>
          <a:noFill/>
        </p:spPr>
        <p:txBody>
          <a:bodyPr wrap="square" rtlCol="0">
            <a:spAutoFit/>
          </a:bodyPr>
          <a:lstStyle/>
          <a:p>
            <a:pPr algn="just"/>
            <a:r>
              <a:rPr lang="en-US" dirty="0">
                <a:solidFill>
                  <a:schemeClr val="bg1"/>
                </a:solidFill>
                <a:latin typeface="Cambria" panose="02040503050406030204" pitchFamily="18" charset="0"/>
                <a:ea typeface="Cambria" panose="02040503050406030204" pitchFamily="18" charset="0"/>
              </a:rPr>
              <a:t>In recent months, free deep learning-based software tools has facilitated the creation of credible face exchanges in videos that leave few traces of manipulation, in what they are known as "</a:t>
            </a:r>
            <a:r>
              <a:rPr lang="en-US" dirty="0" err="1">
                <a:solidFill>
                  <a:schemeClr val="bg1"/>
                </a:solidFill>
                <a:latin typeface="Cambria" panose="02040503050406030204" pitchFamily="18" charset="0"/>
                <a:ea typeface="Cambria" panose="02040503050406030204" pitchFamily="18" charset="0"/>
              </a:rPr>
              <a:t>DeepFake</a:t>
            </a:r>
            <a:r>
              <a:rPr lang="en-US" dirty="0">
                <a:solidFill>
                  <a:schemeClr val="bg1"/>
                </a:solidFill>
                <a:latin typeface="Cambria" panose="02040503050406030204" pitchFamily="18" charset="0"/>
                <a:ea typeface="Cambria" panose="02040503050406030204" pitchFamily="18" charset="0"/>
              </a:rPr>
              <a:t>"(DF) videos. Manipulations of digital videos have been demonstrated for several decades through the good use of visual effects, recent advances in deep learning have led to a drastic increase in the realism of fake content and the accessibility in which it can be created. These so-called AI synthesized media (popularly referred to as DF).Creating the DF using the Artificially intelligent tools are simple task. But, when it comes to detection of these DF, it is major challenge. Because training the algorithm to spot the DF is not simple. We have taken a step forward in detecting the DF using </a:t>
            </a:r>
            <a:r>
              <a:rPr lang="en-US" dirty="0" err="1">
                <a:solidFill>
                  <a:schemeClr val="bg1"/>
                </a:solidFill>
                <a:latin typeface="Cambria" panose="02040503050406030204" pitchFamily="18" charset="0"/>
                <a:ea typeface="Cambria" panose="02040503050406030204" pitchFamily="18" charset="0"/>
              </a:rPr>
              <a:t>ResNext</a:t>
            </a:r>
            <a:r>
              <a:rPr lang="en-US" dirty="0">
                <a:solidFill>
                  <a:schemeClr val="bg1"/>
                </a:solidFill>
                <a:latin typeface="Cambria" panose="02040503050406030204" pitchFamily="18" charset="0"/>
                <a:ea typeface="Cambria" panose="02040503050406030204" pitchFamily="18" charset="0"/>
              </a:rPr>
              <a:t> </a:t>
            </a:r>
            <a:r>
              <a:rPr lang="en-US" dirty="0" err="1">
                <a:solidFill>
                  <a:schemeClr val="bg1"/>
                </a:solidFill>
                <a:latin typeface="Cambria" panose="02040503050406030204" pitchFamily="18" charset="0"/>
                <a:ea typeface="Cambria" panose="02040503050406030204" pitchFamily="18" charset="0"/>
              </a:rPr>
              <a:t>Convolutional</a:t>
            </a:r>
            <a:r>
              <a:rPr lang="en-US" dirty="0">
                <a:solidFill>
                  <a:schemeClr val="bg1"/>
                </a:solidFill>
                <a:latin typeface="Cambria" panose="02040503050406030204" pitchFamily="18" charset="0"/>
                <a:ea typeface="Cambria" panose="02040503050406030204" pitchFamily="18" charset="0"/>
              </a:rPr>
              <a:t> Neural Network(CNN) and Long short term memory(LSTM)</a:t>
            </a:r>
            <a:endParaRPr lang="en-IN"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 xmlns:p14="http://schemas.microsoft.com/office/powerpoint/2010/main" val="8916589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84A2567-C7BF-496E-9591-01EA830CBB54}"/>
              </a:ext>
            </a:extLst>
          </p:cNvPr>
          <p:cNvSpPr txBox="1"/>
          <p:nvPr/>
        </p:nvSpPr>
        <p:spPr>
          <a:xfrm>
            <a:off x="185530" y="331304"/>
            <a:ext cx="11661913"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b="1" dirty="0"/>
              <a:t>Introduction</a:t>
            </a:r>
            <a:endParaRPr lang="en-US" sz="3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 xmlns:a16="http://schemas.microsoft.com/office/drawing/2014/main" id="{BD7E9708-0639-48DC-9EE3-498B3466DB2C}"/>
              </a:ext>
            </a:extLst>
          </p:cNvPr>
          <p:cNvSpPr/>
          <p:nvPr/>
        </p:nvSpPr>
        <p:spPr>
          <a:xfrm>
            <a:off x="460776" y="1440494"/>
            <a:ext cx="5344112"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Network(GAN).</a:t>
            </a:r>
            <a:endParaRPr lang="en-US" sz="2800" b="0" i="0" dirty="0">
              <a:effectLst/>
              <a:latin typeface="Times New Roman" panose="02020603050405020304" pitchFamily="18" charset="0"/>
              <a:cs typeface="Times New Roman" panose="02020603050405020304" pitchFamily="18" charset="0"/>
            </a:endParaRPr>
          </a:p>
        </p:txBody>
      </p:sp>
      <p:pic>
        <p:nvPicPr>
          <p:cNvPr id="6" name="Picture 5" descr="deepfake sample.gif"/>
          <p:cNvPicPr>
            <a:picLocks noChangeAspect="1"/>
          </p:cNvPicPr>
          <p:nvPr/>
        </p:nvPicPr>
        <p:blipFill>
          <a:blip r:embed="rId2" cstate="print"/>
          <a:stretch>
            <a:fillRect/>
          </a:stretch>
        </p:blipFill>
        <p:spPr>
          <a:xfrm>
            <a:off x="6614747" y="2106051"/>
            <a:ext cx="4572000" cy="2575560"/>
          </a:xfrm>
          <a:prstGeom prst="rect">
            <a:avLst/>
          </a:prstGeom>
        </p:spPr>
      </p:pic>
    </p:spTree>
    <p:extLst>
      <p:ext uri="{BB962C8B-B14F-4D97-AF65-F5344CB8AC3E}">
        <p14:creationId xmlns="" xmlns:p14="http://schemas.microsoft.com/office/powerpoint/2010/main" val="27100534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2591393-B428-4D4B-9AD1-F1582EE9832D}"/>
              </a:ext>
            </a:extLst>
          </p:cNvPr>
          <p:cNvSpPr txBox="1"/>
          <p:nvPr/>
        </p:nvSpPr>
        <p:spPr>
          <a:xfrm>
            <a:off x="114410" y="2413337"/>
            <a:ext cx="11661913" cy="707886"/>
          </a:xfrm>
          <a:prstGeom prst="rect">
            <a:avLst/>
          </a:prstGeom>
          <a:noFill/>
        </p:spPr>
        <p:txBody>
          <a:bodyPr wrap="square" rtlCol="0">
            <a:spAutoFit/>
          </a:bodyPr>
          <a:lstStyle/>
          <a:p>
            <a:pPr marL="457200" indent="-457200" algn="ctr">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Can we detect Deep fakes with naked eyes?</a:t>
            </a:r>
          </a:p>
        </p:txBody>
      </p:sp>
    </p:spTree>
    <p:extLst>
      <p:ext uri="{BB962C8B-B14F-4D97-AF65-F5344CB8AC3E}">
        <p14:creationId xmlns="" xmlns:p14="http://schemas.microsoft.com/office/powerpoint/2010/main" val="323130964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zgif-5-64f2b2ad4a.gif"/>
          <p:cNvPicPr>
            <a:picLocks noChangeAspect="1"/>
          </p:cNvPicPr>
          <p:nvPr/>
        </p:nvPicPr>
        <p:blipFill>
          <a:blip r:embed="rId2" cstate="print"/>
          <a:stretch>
            <a:fillRect/>
          </a:stretch>
        </p:blipFill>
        <p:spPr>
          <a:xfrm>
            <a:off x="0" y="0"/>
            <a:ext cx="12192000" cy="68580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7667B59-43AB-4B67-987F-FC265A668FB7}"/>
              </a:ext>
            </a:extLst>
          </p:cNvPr>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 xmlns:p14="http://schemas.microsoft.com/office/powerpoint/2010/main" val="215863588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4DF898D-F416-40A2-A9A6-2988A4F59713}"/>
              </a:ext>
            </a:extLst>
          </p:cNvPr>
          <p:cNvSpPr/>
          <p:nvPr/>
        </p:nvSpPr>
        <p:spPr>
          <a:xfrm>
            <a:off x="3247713" y="267454"/>
            <a:ext cx="5351145" cy="584775"/>
          </a:xfrm>
          <a:prstGeom prst="rect">
            <a:avLst/>
          </a:prstGeom>
        </p:spPr>
        <p:txBody>
          <a:bodyPr wrap="none">
            <a:spAutoFit/>
          </a:bodyPr>
          <a:lstStyle/>
          <a:p>
            <a:pPr marL="285750" indent="-285750" algn="ctr">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Why Deep Fake Detection ?</a:t>
            </a:r>
          </a:p>
        </p:txBody>
      </p:sp>
      <p:sp>
        <p:nvSpPr>
          <p:cNvPr id="4" name="TextBox 3">
            <a:extLst>
              <a:ext uri="{FF2B5EF4-FFF2-40B4-BE49-F238E27FC236}">
                <a16:creationId xmlns="" xmlns:a16="http://schemas.microsoft.com/office/drawing/2014/main" id="{E611045A-6A92-4322-87FF-2EB2B15AF8FC}"/>
              </a:ext>
            </a:extLst>
          </p:cNvPr>
          <p:cNvSpPr txBox="1"/>
          <p:nvPr/>
        </p:nvSpPr>
        <p:spPr>
          <a:xfrm>
            <a:off x="744179" y="1549166"/>
            <a:ext cx="7166298"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Fake</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News</a:t>
            </a:r>
            <a:endParaRPr lang="en-IN"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Malicious hoaxes</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Financial fraud</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Celebrity unusual video</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Revenge porn</a:t>
            </a:r>
          </a:p>
          <a:p>
            <a:pPr marL="285750" indent="-285750">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Politician videos</a:t>
            </a:r>
          </a:p>
        </p:txBody>
      </p:sp>
      <p:pic>
        <p:nvPicPr>
          <p:cNvPr id="5" name="Picture 4">
            <a:extLst>
              <a:ext uri="{FF2B5EF4-FFF2-40B4-BE49-F238E27FC236}">
                <a16:creationId xmlns="" xmlns:a16="http://schemas.microsoft.com/office/drawing/2014/main" id="{D1333DC5-9D0F-4421-98C0-9B16D7BF9FF1}"/>
              </a:ext>
            </a:extLst>
          </p:cNvPr>
          <p:cNvPicPr>
            <a:picLocks noChangeAspect="1"/>
          </p:cNvPicPr>
          <p:nvPr/>
        </p:nvPicPr>
        <p:blipFill>
          <a:blip r:embed="rId2" cstate="print"/>
          <a:stretch>
            <a:fillRect/>
          </a:stretch>
        </p:blipFill>
        <p:spPr>
          <a:xfrm>
            <a:off x="9553898" y="1251519"/>
            <a:ext cx="2263545" cy="1935355"/>
          </a:xfrm>
          <a:prstGeom prst="rect">
            <a:avLst/>
          </a:prstGeom>
        </p:spPr>
      </p:pic>
      <p:pic>
        <p:nvPicPr>
          <p:cNvPr id="7" name="Picture 6">
            <a:extLst>
              <a:ext uri="{FF2B5EF4-FFF2-40B4-BE49-F238E27FC236}">
                <a16:creationId xmlns="" xmlns:a16="http://schemas.microsoft.com/office/drawing/2014/main" id="{B8BCB2F2-3423-4D8B-8E1F-E8505328FC06}"/>
              </a:ext>
            </a:extLst>
          </p:cNvPr>
          <p:cNvPicPr>
            <a:picLocks noChangeAspect="1"/>
          </p:cNvPicPr>
          <p:nvPr/>
        </p:nvPicPr>
        <p:blipFill>
          <a:blip r:embed="rId3" cstate="print"/>
          <a:stretch>
            <a:fillRect/>
          </a:stretch>
        </p:blipFill>
        <p:spPr>
          <a:xfrm>
            <a:off x="6313707" y="1193204"/>
            <a:ext cx="2680735" cy="2146384"/>
          </a:xfrm>
          <a:prstGeom prst="rect">
            <a:avLst/>
          </a:prstGeom>
        </p:spPr>
      </p:pic>
      <p:pic>
        <p:nvPicPr>
          <p:cNvPr id="8" name="Picture 7" descr="giphy.gif"/>
          <p:cNvPicPr>
            <a:picLocks noChangeAspect="1"/>
          </p:cNvPicPr>
          <p:nvPr/>
        </p:nvPicPr>
        <p:blipFill>
          <a:blip r:embed="rId4" cstate="print"/>
          <a:stretch>
            <a:fillRect/>
          </a:stretch>
        </p:blipFill>
        <p:spPr>
          <a:xfrm>
            <a:off x="6295292" y="3754314"/>
            <a:ext cx="5556739" cy="2567355"/>
          </a:xfrm>
          <a:prstGeom prst="rect">
            <a:avLst/>
          </a:prstGeom>
        </p:spPr>
      </p:pic>
    </p:spTree>
    <p:extLst>
      <p:ext uri="{BB962C8B-B14F-4D97-AF65-F5344CB8AC3E}">
        <p14:creationId xmlns="" xmlns:p14="http://schemas.microsoft.com/office/powerpoint/2010/main" val="18437535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A67F69A-E606-474D-AB0C-E8B5F55188F1}"/>
              </a:ext>
            </a:extLst>
          </p:cNvPr>
          <p:cNvSpPr txBox="1"/>
          <p:nvPr/>
        </p:nvSpPr>
        <p:spPr>
          <a:xfrm>
            <a:off x="185530" y="331304"/>
            <a:ext cx="11661913" cy="553998"/>
          </a:xfrm>
          <a:prstGeom prst="rect">
            <a:avLst/>
          </a:prstGeom>
          <a:noFill/>
        </p:spPr>
        <p:txBody>
          <a:bodyPr wrap="square" rtlCol="0">
            <a:spAutoFit/>
          </a:bodyPr>
          <a:lstStyle/>
          <a:p>
            <a:pPr marL="457200" indent="-457200" algn="ctr">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How Deep Fakes Are Created ?</a:t>
            </a:r>
          </a:p>
        </p:txBody>
      </p:sp>
      <p:sp>
        <p:nvSpPr>
          <p:cNvPr id="4" name="Rectangle 3">
            <a:extLst>
              <a:ext uri="{FF2B5EF4-FFF2-40B4-BE49-F238E27FC236}">
                <a16:creationId xmlns="" xmlns:a16="http://schemas.microsoft.com/office/drawing/2014/main" id="{692E2E90-8E13-4319-A28C-FE57C2C237A9}"/>
              </a:ext>
            </a:extLst>
          </p:cNvPr>
          <p:cNvSpPr/>
          <p:nvPr/>
        </p:nvSpPr>
        <p:spPr>
          <a:xfrm>
            <a:off x="7951338" y="1774397"/>
            <a:ext cx="4367034" cy="353943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Tools for deep fake creation.</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Faceswap</a:t>
            </a:r>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Faceit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DeepFaceLab</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DeepfakeCapsuleGAN</a:t>
            </a:r>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Large resolution </a:t>
            </a:r>
            <a:r>
              <a:rPr lang="en-US" sz="2800" dirty="0" err="1">
                <a:latin typeface="Times New Roman" panose="02020603050405020304" pitchFamily="18" charset="0"/>
                <a:cs typeface="Times New Roman" panose="02020603050405020304" pitchFamily="18" charset="0"/>
              </a:rPr>
              <a:t>facemasked</a:t>
            </a:r>
            <a:r>
              <a:rPr lang="en-US" sz="2800" dirty="0">
                <a:latin typeface="Times New Roman" panose="02020603050405020304" pitchFamily="18" charset="0"/>
                <a:cs typeface="Times New Roman" panose="02020603050405020304" pitchFamily="18" charset="0"/>
              </a:rPr>
              <a:t> </a:t>
            </a:r>
          </a:p>
          <a:p>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3C060C4D-C76B-4A88-A26F-AA695712B22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5530" y="1774397"/>
            <a:ext cx="7682980" cy="3519278"/>
          </a:xfrm>
          <a:prstGeom prst="rect">
            <a:avLst/>
          </a:prstGeom>
        </p:spPr>
      </p:pic>
    </p:spTree>
    <p:extLst>
      <p:ext uri="{BB962C8B-B14F-4D97-AF65-F5344CB8AC3E}">
        <p14:creationId xmlns="" xmlns:p14="http://schemas.microsoft.com/office/powerpoint/2010/main" val="4110279684"/>
      </p:ext>
    </p:extLst>
  </p:cSld>
  <p:clrMapOvr>
    <a:masterClrMapping/>
  </p:clrMapOvr>
  <p:transition>
    <p:fade/>
  </p:transition>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1124</TotalTime>
  <Words>785</Words>
  <Application>Microsoft Office PowerPoint</Application>
  <PresentationFormat>Custom</PresentationFormat>
  <Paragraphs>182</Paragraphs>
  <Slides>21</Slides>
  <Notes>0</Notes>
  <HiddenSlides>0</HiddenSlides>
  <MMClips>1</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Gamma</cp:lastModifiedBy>
  <cp:revision>67</cp:revision>
  <dcterms:created xsi:type="dcterms:W3CDTF">2020-04-12T09:19:27Z</dcterms:created>
  <dcterms:modified xsi:type="dcterms:W3CDTF">2024-04-03T19:35:49Z</dcterms:modified>
</cp:coreProperties>
</file>